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6"/>
  </p:notesMasterIdLst>
  <p:sldIdLst>
    <p:sldId id="256" r:id="rId2"/>
    <p:sldId id="395" r:id="rId3"/>
    <p:sldId id="336" r:id="rId4"/>
    <p:sldId id="339" r:id="rId5"/>
    <p:sldId id="340" r:id="rId6"/>
    <p:sldId id="394" r:id="rId7"/>
    <p:sldId id="341" r:id="rId8"/>
    <p:sldId id="342" r:id="rId9"/>
    <p:sldId id="400" r:id="rId10"/>
    <p:sldId id="401" r:id="rId11"/>
    <p:sldId id="405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43" r:id="rId21"/>
    <p:sldId id="407" r:id="rId22"/>
    <p:sldId id="396" r:id="rId23"/>
    <p:sldId id="404" r:id="rId24"/>
    <p:sldId id="393" r:id="rId25"/>
    <p:sldId id="334" r:id="rId26"/>
    <p:sldId id="385" r:id="rId27"/>
    <p:sldId id="386" r:id="rId28"/>
    <p:sldId id="387" r:id="rId29"/>
    <p:sldId id="388" r:id="rId30"/>
    <p:sldId id="389" r:id="rId31"/>
    <p:sldId id="390" r:id="rId32"/>
    <p:sldId id="354" r:id="rId33"/>
    <p:sldId id="371" r:id="rId34"/>
    <p:sldId id="372" r:id="rId35"/>
    <p:sldId id="373" r:id="rId36"/>
    <p:sldId id="374" r:id="rId37"/>
    <p:sldId id="375" r:id="rId38"/>
    <p:sldId id="376" r:id="rId39"/>
    <p:sldId id="377" r:id="rId40"/>
    <p:sldId id="378" r:id="rId41"/>
    <p:sldId id="403" r:id="rId42"/>
    <p:sldId id="402" r:id="rId43"/>
    <p:sldId id="383" r:id="rId44"/>
    <p:sldId id="294" r:id="rId45"/>
  </p:sldIdLst>
  <p:sldSz cx="9144000" cy="6858000" type="screen4x3"/>
  <p:notesSz cx="6805613" cy="99393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28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28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28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28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28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28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28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28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28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057"/>
    <a:srgbClr val="00682F"/>
    <a:srgbClr val="6699FF"/>
    <a:srgbClr val="4DB36D"/>
    <a:srgbClr val="7E5942"/>
    <a:srgbClr val="76C48E"/>
    <a:srgbClr val="0DFF7A"/>
    <a:srgbClr val="00B4B0"/>
    <a:srgbClr val="DCF6BC"/>
    <a:srgbClr val="00D2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0864" autoAdjust="0"/>
  </p:normalViewPr>
  <p:slideViewPr>
    <p:cSldViewPr>
      <p:cViewPr varScale="1">
        <p:scale>
          <a:sx n="66" d="100"/>
          <a:sy n="66" d="100"/>
        </p:scale>
        <p:origin x="123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053A391E-784C-4487-8417-DAFBE2923A92}" type="datetimeFigureOut">
              <a:rPr lang="en-US"/>
              <a:pPr>
                <a:defRPr/>
              </a:pPr>
              <a:t>7/21/2015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8CAE5841-91B6-4917-81F4-E56BA26A2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9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EF7A8D1-7531-4B8B-8F63-A6FA60704A15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1731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AE5841-91B6-4917-81F4-E56BA26A2F4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53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AE5841-91B6-4917-81F4-E56BA26A2F4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33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EF7A8D1-7531-4B8B-8F63-A6FA60704A15}" type="slidenum">
              <a:rPr lang="en-US" smtClean="0"/>
              <a:pPr>
                <a:defRPr/>
              </a:pPr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24315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DCB48-ADF0-4054-BE5E-247FF6A228E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79E24-C422-4094-B159-0107A534F13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2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AAFDF-4DF6-4088-9B44-15472C59E79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19FBB-FDF6-41B2-9AE8-CE140F32EBF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6F3CC-8AEF-4031-87B7-C29654DB318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C2584-7F11-42E1-A8B3-86691057C79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CE523-A6B9-4DBF-9F6F-FC53BD9C3D4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4CEAA-CF6B-4710-B935-1FD63BC4F6A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9FD98-4F7E-4067-9301-6070D258440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40059-2800-47CD-A8AF-184F6AB5A99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BA03C-7AF6-4E99-92FD-E2D4DB58E85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9E0BC-F472-467D-9FD4-B0A8681EDE1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44B1FD3-767F-4CD9-B872-CEDEAA61F90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2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2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2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2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lgesick@inventec.dehon.co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pduchi@inventec.dehon.com" TargetMode="External"/><Relationship Id="rId5" Type="http://schemas.openxmlformats.org/officeDocument/2006/relationships/hyperlink" Target="mailto:ggutieres@inventec.dehon.com" TargetMode="External"/><Relationship Id="rId4" Type="http://schemas.openxmlformats.org/officeDocument/2006/relationships/hyperlink" Target="mailto:ewatkins@inventec.dehon.com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0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hyperlink" Target="http://en.wikipedia.org/wiki/File:Americas_(orthographic_projection).svg" TargetMode="External"/><Relationship Id="rId7" Type="http://schemas.openxmlformats.org/officeDocument/2006/relationships/image" Target="../media/image6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11" Type="http://schemas.openxmlformats.org/officeDocument/2006/relationships/image" Target="../media/image72.jpeg"/><Relationship Id="rId5" Type="http://schemas.openxmlformats.org/officeDocument/2006/relationships/image" Target="../media/image66.jpeg"/><Relationship Id="rId10" Type="http://schemas.openxmlformats.org/officeDocument/2006/relationships/image" Target="../media/image71.jpeg"/><Relationship Id="rId4" Type="http://schemas.openxmlformats.org/officeDocument/2006/relationships/image" Target="../media/image65.png"/><Relationship Id="rId9" Type="http://schemas.openxmlformats.org/officeDocument/2006/relationships/image" Target="../media/image70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79.png"/><Relationship Id="rId5" Type="http://schemas.openxmlformats.org/officeDocument/2006/relationships/image" Target="../media/image75.jpeg"/><Relationship Id="rId10" Type="http://schemas.openxmlformats.org/officeDocument/2006/relationships/image" Target="../media/image65.png"/><Relationship Id="rId4" Type="http://schemas.openxmlformats.org/officeDocument/2006/relationships/image" Target="../media/image74.jpeg"/><Relationship Id="rId9" Type="http://schemas.openxmlformats.org/officeDocument/2006/relationships/hyperlink" Target="http://en.wikipedia.org/wiki/File:Americas_(orthographic_projection).svg" TargetMode="External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.jpeg"/><Relationship Id="rId18" Type="http://schemas.openxmlformats.org/officeDocument/2006/relationships/image" Target="../media/image95.jpeg"/><Relationship Id="rId26" Type="http://schemas.openxmlformats.org/officeDocument/2006/relationships/image" Target="../media/image102.png"/><Relationship Id="rId39" Type="http://schemas.openxmlformats.org/officeDocument/2006/relationships/image" Target="../media/image112.jpeg"/><Relationship Id="rId21" Type="http://schemas.openxmlformats.org/officeDocument/2006/relationships/image" Target="../media/image98.jpeg"/><Relationship Id="rId34" Type="http://schemas.openxmlformats.org/officeDocument/2006/relationships/image" Target="../media/image108.jpeg"/><Relationship Id="rId42" Type="http://schemas.openxmlformats.org/officeDocument/2006/relationships/hyperlink" Target="http://www.eolane.com/accueil" TargetMode="External"/><Relationship Id="rId47" Type="http://schemas.openxmlformats.org/officeDocument/2006/relationships/image" Target="../media/image119.png"/><Relationship Id="rId50" Type="http://schemas.openxmlformats.org/officeDocument/2006/relationships/image" Target="../media/image121.png"/><Relationship Id="rId55" Type="http://schemas.openxmlformats.org/officeDocument/2006/relationships/image" Target="../media/image126.jpeg"/><Relationship Id="rId7" Type="http://schemas.openxmlformats.org/officeDocument/2006/relationships/image" Target="../media/image84.jpeg"/><Relationship Id="rId12" Type="http://schemas.openxmlformats.org/officeDocument/2006/relationships/image" Target="../media/image89.jpeg"/><Relationship Id="rId17" Type="http://schemas.openxmlformats.org/officeDocument/2006/relationships/image" Target="../media/image94.jpeg"/><Relationship Id="rId25" Type="http://schemas.openxmlformats.org/officeDocument/2006/relationships/image" Target="../media/image101.jpeg"/><Relationship Id="rId33" Type="http://schemas.openxmlformats.org/officeDocument/2006/relationships/image" Target="../media/image107.jpeg"/><Relationship Id="rId38" Type="http://schemas.openxmlformats.org/officeDocument/2006/relationships/hyperlink" Target="http://automotive.actia.com/" TargetMode="External"/><Relationship Id="rId46" Type="http://schemas.openxmlformats.org/officeDocument/2006/relationships/image" Target="../media/image118.png"/><Relationship Id="rId2" Type="http://schemas.openxmlformats.org/officeDocument/2006/relationships/image" Target="../media/image4.jpeg"/><Relationship Id="rId16" Type="http://schemas.openxmlformats.org/officeDocument/2006/relationships/image" Target="../media/image93.jpeg"/><Relationship Id="rId20" Type="http://schemas.openxmlformats.org/officeDocument/2006/relationships/image" Target="../media/image97.png"/><Relationship Id="rId29" Type="http://schemas.openxmlformats.org/officeDocument/2006/relationships/hyperlink" Target="http://www.radiall.com/" TargetMode="External"/><Relationship Id="rId41" Type="http://schemas.openxmlformats.org/officeDocument/2006/relationships/image" Target="../media/image114.jpeg"/><Relationship Id="rId54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11" Type="http://schemas.openxmlformats.org/officeDocument/2006/relationships/image" Target="../media/image88.png"/><Relationship Id="rId24" Type="http://schemas.openxmlformats.org/officeDocument/2006/relationships/hyperlink" Target="http://www.ansaldo-sts.com/en" TargetMode="External"/><Relationship Id="rId32" Type="http://schemas.openxmlformats.org/officeDocument/2006/relationships/hyperlink" Target="http://www.asteelflash.com/home.aspx" TargetMode="External"/><Relationship Id="rId37" Type="http://schemas.openxmlformats.org/officeDocument/2006/relationships/image" Target="../media/image111.jpeg"/><Relationship Id="rId40" Type="http://schemas.openxmlformats.org/officeDocument/2006/relationships/image" Target="../media/image113.jpeg"/><Relationship Id="rId45" Type="http://schemas.openxmlformats.org/officeDocument/2006/relationships/image" Target="../media/image117.png"/><Relationship Id="rId53" Type="http://schemas.openxmlformats.org/officeDocument/2006/relationships/image" Target="../media/image124.png"/><Relationship Id="rId5" Type="http://schemas.openxmlformats.org/officeDocument/2006/relationships/image" Target="../media/image82.jpeg"/><Relationship Id="rId15" Type="http://schemas.openxmlformats.org/officeDocument/2006/relationships/image" Target="../media/image92.jpeg"/><Relationship Id="rId23" Type="http://schemas.openxmlformats.org/officeDocument/2006/relationships/image" Target="../media/image100.jpeg"/><Relationship Id="rId28" Type="http://schemas.openxmlformats.org/officeDocument/2006/relationships/image" Target="../media/image104.jpeg"/><Relationship Id="rId36" Type="http://schemas.openxmlformats.org/officeDocument/2006/relationships/image" Target="../media/image110.png"/><Relationship Id="rId49" Type="http://schemas.openxmlformats.org/officeDocument/2006/relationships/hyperlink" Target="http://www.autoliv.com/wps/wcm/connect/autoliv/Home" TargetMode="External"/><Relationship Id="rId10" Type="http://schemas.openxmlformats.org/officeDocument/2006/relationships/image" Target="../media/image87.jpeg"/><Relationship Id="rId19" Type="http://schemas.openxmlformats.org/officeDocument/2006/relationships/image" Target="../media/image96.png"/><Relationship Id="rId31" Type="http://schemas.openxmlformats.org/officeDocument/2006/relationships/image" Target="../media/image106.jpeg"/><Relationship Id="rId44" Type="http://schemas.openxmlformats.org/officeDocument/2006/relationships/image" Target="../media/image116.png"/><Relationship Id="rId52" Type="http://schemas.openxmlformats.org/officeDocument/2006/relationships/image" Target="../media/image123.jpeg"/><Relationship Id="rId4" Type="http://schemas.openxmlformats.org/officeDocument/2006/relationships/image" Target="../media/image81.jpeg"/><Relationship Id="rId9" Type="http://schemas.openxmlformats.org/officeDocument/2006/relationships/image" Target="../media/image86.png"/><Relationship Id="rId14" Type="http://schemas.openxmlformats.org/officeDocument/2006/relationships/image" Target="../media/image91.png"/><Relationship Id="rId22" Type="http://schemas.openxmlformats.org/officeDocument/2006/relationships/image" Target="../media/image99.jpeg"/><Relationship Id="rId27" Type="http://schemas.openxmlformats.org/officeDocument/2006/relationships/image" Target="../media/image103.jpeg"/><Relationship Id="rId30" Type="http://schemas.openxmlformats.org/officeDocument/2006/relationships/image" Target="../media/image105.jpeg"/><Relationship Id="rId35" Type="http://schemas.openxmlformats.org/officeDocument/2006/relationships/image" Target="../media/image109.jpeg"/><Relationship Id="rId43" Type="http://schemas.openxmlformats.org/officeDocument/2006/relationships/image" Target="../media/image115.jpeg"/><Relationship Id="rId48" Type="http://schemas.openxmlformats.org/officeDocument/2006/relationships/image" Target="../media/image120.jpeg"/><Relationship Id="rId56" Type="http://schemas.openxmlformats.org/officeDocument/2006/relationships/image" Target="../media/image127.jpeg"/><Relationship Id="rId8" Type="http://schemas.openxmlformats.org/officeDocument/2006/relationships/image" Target="../media/image85.jpeg"/><Relationship Id="rId51" Type="http://schemas.openxmlformats.org/officeDocument/2006/relationships/image" Target="../media/image122.png"/><Relationship Id="rId3" Type="http://schemas.openxmlformats.org/officeDocument/2006/relationships/image" Target="../media/image8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 descr="visuel-Groupe-PP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11" descr="fond-ppt-p1-inst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forme-titre-insti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989138"/>
            <a:ext cx="3944937" cy="3009900"/>
          </a:xfrm>
          <a:prstGeom prst="rect">
            <a:avLst/>
          </a:prstGeom>
          <a:noFill/>
          <a:effectLst>
            <a:outerShdw dist="126999" dir="2700000" algn="ctr" rotWithShape="0">
              <a:srgbClr val="808080">
                <a:alpha val="60001"/>
              </a:srgbClr>
            </a:outerShdw>
          </a:effectLst>
        </p:spPr>
      </p:pic>
      <p:sp>
        <p:nvSpPr>
          <p:cNvPr id="15364" name="TextBox 14"/>
          <p:cNvSpPr txBox="1">
            <a:spLocks noChangeArrowheads="1"/>
          </p:cNvSpPr>
          <p:nvPr/>
        </p:nvSpPr>
        <p:spPr bwMode="auto">
          <a:xfrm>
            <a:off x="4829968" y="2951946"/>
            <a:ext cx="35718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 err="1" smtClean="0">
                <a:solidFill>
                  <a:schemeClr val="bg1"/>
                </a:solidFill>
              </a:rPr>
              <a:t>Inventec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 eaLnBrk="0" hangingPunct="0"/>
            <a:r>
              <a:rPr lang="en-US" sz="2800" b="1" dirty="0" smtClean="0">
                <a:solidFill>
                  <a:schemeClr val="bg1"/>
                </a:solidFill>
              </a:rPr>
              <a:t>Precision Cleaning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8" descr="fond-ppt-p2-inst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79388" y="385500"/>
            <a:ext cx="4144083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smtClean="0">
                <a:latin typeface="Arial "/>
                <a:ea typeface="ヒラギノ角ゴ Pro W3"/>
                <a:cs typeface="ヒラギノ角ゴ Pro W3"/>
              </a:rPr>
              <a:t>Co-solvents formulations</a:t>
            </a:r>
            <a:endParaRPr lang="es-MX" altLang="en-US" sz="2800" dirty="0">
              <a:latin typeface="Arial "/>
              <a:ea typeface="ヒラギノ角ゴ Pro W3"/>
              <a:cs typeface="ヒラギノ角ゴ Pro W3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39552" y="1210107"/>
            <a:ext cx="8424936" cy="861774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buAutoNum type="arabicParenR"/>
            </a:pPr>
            <a:r>
              <a:rPr lang="en-US" altLang="en-US" sz="1800" b="1" dirty="0" smtClean="0">
                <a:latin typeface="Arial "/>
                <a:ea typeface="ヒラギノ角ゴ Pro W3"/>
                <a:cs typeface="ヒラギノ角ゴ Pro W3"/>
              </a:rPr>
              <a:t>Co-Solvents</a:t>
            </a:r>
            <a:r>
              <a:rPr lang="en-US" altLang="en-US" sz="1800" dirty="0" smtClean="0">
                <a:latin typeface="Arial "/>
                <a:ea typeface="ヒラギノ角ゴ Pro W3"/>
                <a:cs typeface="ヒラギノ角ゴ Pro W3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Arial "/>
                <a:ea typeface="ヒラギノ角ゴ Pro W3"/>
                <a:cs typeface="ヒラギノ角ゴ Pro W3"/>
              </a:rPr>
              <a:t>3 sumps: Solvents</a:t>
            </a:r>
            <a:r>
              <a:rPr lang="en-US" altLang="en-US" sz="1600" dirty="0">
                <a:latin typeface="Arial "/>
                <a:ea typeface="ヒラギノ角ゴ Pro W3"/>
                <a:cs typeface="ヒラギノ角ゴ Pro W3"/>
              </a:rPr>
              <a:t>, co-solvents, drying </a:t>
            </a:r>
            <a:r>
              <a:rPr lang="en-US" altLang="en-US" sz="1600" dirty="0" smtClean="0">
                <a:latin typeface="Arial "/>
                <a:ea typeface="ヒラギノ角ゴ Pro W3"/>
                <a:cs typeface="ヒラギノ角ゴ Pro W3"/>
              </a:rPr>
              <a:t>agents</a:t>
            </a:r>
            <a:endParaRPr lang="en-US" altLang="en-US" sz="1600" dirty="0">
              <a:latin typeface="Arial "/>
              <a:ea typeface="ヒラギノ角ゴ Pro W3"/>
              <a:cs typeface="ヒラギノ角ゴ Pro W3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1600" dirty="0" smtClean="0"/>
              <a:t>Formulated </a:t>
            </a:r>
            <a:r>
              <a:rPr lang="en-US" sz="1600" dirty="0"/>
              <a:t>to </a:t>
            </a:r>
            <a:r>
              <a:rPr lang="en-US" sz="1600" b="1" dirty="0"/>
              <a:t>dissolve specific </a:t>
            </a:r>
            <a:r>
              <a:rPr lang="en-US" sz="1600" b="1" dirty="0" smtClean="0"/>
              <a:t>contaminants </a:t>
            </a:r>
            <a:r>
              <a:rPr lang="en-US" sz="1600" b="1" dirty="0"/>
              <a:t>without damaging </a:t>
            </a:r>
            <a:r>
              <a:rPr lang="en-US" sz="1600" b="1" dirty="0" smtClean="0"/>
              <a:t>other </a:t>
            </a:r>
            <a:r>
              <a:rPr lang="en-US" sz="1600" b="1" dirty="0" smtClean="0"/>
              <a:t>materials</a:t>
            </a:r>
            <a:endParaRPr lang="en-US" sz="1600" b="1" dirty="0" smtClean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9552" y="2636912"/>
            <a:ext cx="8424936" cy="861774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 dirty="0" smtClean="0">
                <a:latin typeface="Arial "/>
                <a:ea typeface="ヒラギノ角ゴ Pro W3"/>
                <a:cs typeface="ヒラギノ角ゴ Pro W3"/>
              </a:rPr>
              <a:t>2)   Combined Co-Solvents &amp; Detergents: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4 sumps: Solvents</a:t>
            </a:r>
            <a:r>
              <a:rPr lang="en-US" sz="1600" dirty="0"/>
              <a:t>, Co-solvents, detergent, drying agents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Can </a:t>
            </a:r>
            <a:r>
              <a:rPr lang="en-US" sz="1600" dirty="0"/>
              <a:t>clean </a:t>
            </a:r>
            <a:r>
              <a:rPr lang="en-US" sz="1600" b="1" dirty="0"/>
              <a:t>organic and non-organic </a:t>
            </a:r>
            <a:r>
              <a:rPr lang="en-US" sz="1600" dirty="0" smtClean="0"/>
              <a:t>parts</a:t>
            </a:r>
            <a:endParaRPr lang="en-US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39552" y="4201120"/>
            <a:ext cx="8424936" cy="23083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none" strike="noStrike" dirty="0" smtClean="0">
                <a:effectLst/>
              </a:rPr>
              <a:t>Superior cleaning power (Kb value &gt; 100, specific targeting of contaminants, deeper cleaning via low surface tension, perfect finishing via drying).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Up to 4 </a:t>
            </a:r>
            <a:r>
              <a:rPr lang="en-US" sz="1600" dirty="0"/>
              <a:t>X less expensive than water based </a:t>
            </a:r>
            <a:r>
              <a:rPr lang="en-US" sz="1600" dirty="0" smtClean="0"/>
              <a:t>cleaning </a:t>
            </a:r>
            <a:r>
              <a:rPr lang="en-US" sz="1600" dirty="0"/>
              <a:t>(</a:t>
            </a:r>
            <a:r>
              <a:rPr lang="en-US" sz="1600" dirty="0" smtClean="0"/>
              <a:t>Capex, water, waste water disposal)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</a:t>
            </a:r>
            <a:r>
              <a:rPr lang="en-US" sz="1600" u="none" strike="noStrike" dirty="0" smtClean="0">
                <a:effectLst/>
              </a:rPr>
              <a:t>afe &amp; environmentally friendly:   Non-chlorinated, non flammable and non toxic.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Smaller surface footprint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9252" y="3789040"/>
            <a:ext cx="3744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Benefits / Customer </a:t>
            </a:r>
            <a:r>
              <a:rPr lang="en-US" sz="1800" b="1" dirty="0"/>
              <a:t>v</a:t>
            </a:r>
            <a:r>
              <a:rPr lang="en-US" sz="1800" b="1" dirty="0" smtClean="0"/>
              <a:t>alue: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50927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8" descr="fond-ppt-p2-inst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2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79388" y="260350"/>
            <a:ext cx="4581703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smtClean="0">
                <a:latin typeface="Arial "/>
                <a:ea typeface="ヒラギノ角ゴ Pro W3"/>
                <a:cs typeface="ヒラギノ角ゴ Pro W3"/>
              </a:rPr>
              <a:t>Spot </a:t>
            </a:r>
            <a:r>
              <a:rPr lang="en-US" altLang="en-US" sz="2800" dirty="0" smtClean="0">
                <a:latin typeface="Arial "/>
                <a:ea typeface="ヒラギノ角ゴ Pro W3"/>
                <a:cs typeface="ヒラギノ角ゴ Pro W3"/>
              </a:rPr>
              <a:t>Free Precision Drying </a:t>
            </a:r>
            <a:endParaRPr lang="es-MX" altLang="en-US" sz="2800" dirty="0">
              <a:latin typeface="Arial "/>
              <a:ea typeface="ヒラギノ角ゴ Pro W3"/>
              <a:cs typeface="ヒラギノ角ゴ Pro W3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76592"/>
            <a:ext cx="2160240" cy="197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90648"/>
            <a:ext cx="2160240" cy="194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91873"/>
            <a:ext cx="2642921" cy="265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6676" y="1340768"/>
            <a:ext cx="352532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b="1" u="sng" dirty="0" err="1" smtClean="0">
                <a:solidFill>
                  <a:srgbClr val="0070C0"/>
                </a:solidFill>
              </a:rPr>
              <a:t>Process</a:t>
            </a:r>
            <a:r>
              <a:rPr lang="fr-CH" sz="1200" b="1" u="sng" dirty="0">
                <a:solidFill>
                  <a:srgbClr val="0070C0"/>
                </a:solidFill>
              </a:rPr>
              <a:t> </a:t>
            </a:r>
            <a:r>
              <a:rPr lang="fr-CH" sz="1200" b="1" u="sng" dirty="0" smtClean="0">
                <a:solidFill>
                  <a:srgbClr val="0070C0"/>
                </a:solidFill>
              </a:rPr>
              <a:t>-</a:t>
            </a:r>
            <a:r>
              <a:rPr lang="fr-CH" sz="1200" b="1" u="sng" dirty="0" smtClean="0">
                <a:solidFill>
                  <a:srgbClr val="0070C0"/>
                </a:solidFill>
              </a:rPr>
              <a:t> Water </a:t>
            </a:r>
            <a:r>
              <a:rPr lang="fr-CH" sz="1200" b="1" u="sng" dirty="0" err="1" smtClean="0">
                <a:solidFill>
                  <a:srgbClr val="0070C0"/>
                </a:solidFill>
              </a:rPr>
              <a:t>displacement</a:t>
            </a:r>
            <a:r>
              <a:rPr lang="fr-CH" sz="1200" b="1" u="sng" dirty="0" smtClean="0">
                <a:solidFill>
                  <a:srgbClr val="0070C0"/>
                </a:solidFill>
              </a:rPr>
              <a:t>:</a:t>
            </a:r>
            <a:endParaRPr lang="fr-CH" sz="1200" b="1" u="sng" dirty="0" smtClean="0">
              <a:solidFill>
                <a:srgbClr val="0070C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fr-CH" sz="1200" dirty="0" err="1" smtClean="0"/>
              <a:t>Dip</a:t>
            </a:r>
            <a:r>
              <a:rPr lang="fr-CH" sz="1200" dirty="0" smtClean="0"/>
              <a:t> and </a:t>
            </a:r>
            <a:r>
              <a:rPr lang="fr-CH" sz="1200" dirty="0" err="1" smtClean="0"/>
              <a:t>displace</a:t>
            </a:r>
            <a:r>
              <a:rPr lang="fr-CH" sz="1200" dirty="0" smtClean="0"/>
              <a:t> water </a:t>
            </a:r>
            <a:r>
              <a:rPr lang="fr-CH" sz="1200" dirty="0" err="1" smtClean="0"/>
              <a:t>into</a:t>
            </a:r>
            <a:r>
              <a:rPr lang="fr-CH" sz="1200" dirty="0" smtClean="0"/>
              <a:t> the 71DS2</a:t>
            </a:r>
          </a:p>
          <a:p>
            <a:pPr marL="228600" indent="-228600">
              <a:buFont typeface="+mj-lt"/>
              <a:buAutoNum type="arabicPeriod"/>
            </a:pPr>
            <a:r>
              <a:rPr lang="fr-CH" sz="1200" dirty="0" err="1" smtClean="0"/>
              <a:t>Rinse</a:t>
            </a:r>
            <a:r>
              <a:rPr lang="fr-CH" sz="1200" dirty="0" smtClean="0"/>
              <a:t> N°1 </a:t>
            </a:r>
            <a:r>
              <a:rPr lang="fr-CH" sz="1200" dirty="0" err="1" smtClean="0"/>
              <a:t>into</a:t>
            </a:r>
            <a:r>
              <a:rPr lang="fr-CH" sz="1200" dirty="0" smtClean="0"/>
              <a:t> 71IBuA</a:t>
            </a:r>
          </a:p>
          <a:p>
            <a:pPr marL="228600" indent="-228600">
              <a:buFont typeface="+mj-lt"/>
              <a:buAutoNum type="arabicPeriod"/>
            </a:pPr>
            <a:r>
              <a:rPr lang="fr-CH" sz="1200" dirty="0" err="1" smtClean="0"/>
              <a:t>Rinse</a:t>
            </a:r>
            <a:r>
              <a:rPr lang="fr-CH" sz="1200" dirty="0" smtClean="0"/>
              <a:t> N°2 </a:t>
            </a:r>
            <a:r>
              <a:rPr lang="fr-CH" sz="1200" dirty="0" err="1" smtClean="0"/>
              <a:t>into</a:t>
            </a:r>
            <a:r>
              <a:rPr lang="fr-CH" sz="1200" dirty="0" smtClean="0"/>
              <a:t> 71IBuA</a:t>
            </a:r>
          </a:p>
          <a:p>
            <a:pPr marL="228600" indent="-228600">
              <a:buFont typeface="+mj-lt"/>
              <a:buAutoNum type="arabicPeriod"/>
            </a:pPr>
            <a:r>
              <a:rPr lang="fr-CH" sz="1200" dirty="0" err="1" smtClean="0"/>
              <a:t>Vapor</a:t>
            </a:r>
            <a:r>
              <a:rPr lang="fr-CH" sz="1200" dirty="0" smtClean="0"/>
              <a:t> </a:t>
            </a:r>
            <a:r>
              <a:rPr lang="fr-CH" sz="1200" dirty="0" err="1" smtClean="0"/>
              <a:t>Rinsing</a:t>
            </a:r>
            <a:endParaRPr lang="fr-CH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fr-CH" sz="1200" dirty="0" smtClean="0"/>
              <a:t>Condensation </a:t>
            </a:r>
            <a:r>
              <a:rPr lang="fr-CH" sz="1200" dirty="0" err="1" smtClean="0"/>
              <a:t>drying</a:t>
            </a:r>
            <a:endParaRPr lang="fr-CH" sz="1200" dirty="0" smtClean="0"/>
          </a:p>
          <a:p>
            <a:pPr marL="228600" indent="-228600">
              <a:buFont typeface="+mj-lt"/>
              <a:buAutoNum type="arabicPeriod"/>
            </a:pPr>
            <a:endParaRPr lang="fr-CH" sz="1200" dirty="0"/>
          </a:p>
          <a:p>
            <a:r>
              <a:rPr lang="fr-CH" sz="1200" b="1" u="sng" dirty="0" err="1" smtClean="0">
                <a:solidFill>
                  <a:srgbClr val="0070C0"/>
                </a:solidFill>
              </a:rPr>
              <a:t>Advantages</a:t>
            </a:r>
            <a:r>
              <a:rPr lang="fr-CH" sz="1200" b="1" u="sng" dirty="0" smtClean="0">
                <a:solidFill>
                  <a:srgbClr val="0070C0"/>
                </a:solidFill>
              </a:rPr>
              <a:t>: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r-CH" sz="1200" dirty="0" smtClean="0"/>
              <a:t>Spot free, no </a:t>
            </a:r>
            <a:r>
              <a:rPr lang="fr-CH" sz="1200" dirty="0" smtClean="0"/>
              <a:t>halo, no </a:t>
            </a:r>
            <a:r>
              <a:rPr lang="fr-CH" sz="1200" dirty="0" err="1" smtClean="0"/>
              <a:t>smudge</a:t>
            </a:r>
            <a:endParaRPr lang="fr-CH" sz="1200" dirty="0" smtClean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r-CH" sz="1200" dirty="0" smtClean="0"/>
              <a:t>Super </a:t>
            </a:r>
            <a:r>
              <a:rPr lang="fr-CH" sz="1200" dirty="0" err="1" smtClean="0"/>
              <a:t>fast</a:t>
            </a:r>
            <a:r>
              <a:rPr lang="fr-CH" sz="1200" dirty="0" smtClean="0"/>
              <a:t> </a:t>
            </a:r>
            <a:r>
              <a:rPr lang="fr-CH" sz="1200" dirty="0" err="1" smtClean="0"/>
              <a:t>drying</a:t>
            </a:r>
            <a:r>
              <a:rPr lang="fr-CH" sz="1200" dirty="0" smtClean="0"/>
              <a:t>: 30 sec. to 2 min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r-CH" sz="1200" dirty="0" err="1" smtClean="0"/>
              <a:t>Very</a:t>
            </a:r>
            <a:r>
              <a:rPr lang="fr-CH" sz="1200" dirty="0" smtClean="0"/>
              <a:t> </a:t>
            </a:r>
            <a:r>
              <a:rPr lang="fr-CH" sz="1200" dirty="0" err="1" smtClean="0"/>
              <a:t>low</a:t>
            </a:r>
            <a:r>
              <a:rPr lang="fr-CH" sz="1200" dirty="0" smtClean="0"/>
              <a:t> surface tension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r-CH" sz="1200" dirty="0" err="1" smtClean="0"/>
              <a:t>Low</a:t>
            </a:r>
            <a:r>
              <a:rPr lang="fr-CH" sz="1200" dirty="0" smtClean="0"/>
              <a:t> </a:t>
            </a:r>
            <a:r>
              <a:rPr lang="fr-CH" sz="1200" dirty="0" err="1" smtClean="0"/>
              <a:t>temperature</a:t>
            </a:r>
            <a:r>
              <a:rPr lang="fr-CH" sz="1200" dirty="0" smtClean="0"/>
              <a:t> </a:t>
            </a:r>
            <a:r>
              <a:rPr lang="fr-CH" sz="1200" dirty="0" smtClean="0"/>
              <a:t>parts / </a:t>
            </a:r>
            <a:r>
              <a:rPr lang="fr-CH" sz="1200" dirty="0" err="1" smtClean="0"/>
              <a:t>can</a:t>
            </a:r>
            <a:r>
              <a:rPr lang="fr-CH" sz="1200" dirty="0" smtClean="0"/>
              <a:t> </a:t>
            </a:r>
            <a:r>
              <a:rPr lang="fr-CH" sz="1200" dirty="0" err="1" smtClean="0"/>
              <a:t>handle</a:t>
            </a:r>
            <a:r>
              <a:rPr lang="fr-CH" sz="1200" dirty="0" smtClean="0"/>
              <a:t> by hand</a:t>
            </a:r>
            <a:endParaRPr lang="fr-CH" sz="1200" dirty="0" smtClean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r-CH" sz="1200" dirty="0" smtClean="0"/>
              <a:t>Non </a:t>
            </a:r>
            <a:r>
              <a:rPr lang="fr-CH" sz="1200" dirty="0" err="1" smtClean="0"/>
              <a:t>flammable</a:t>
            </a:r>
            <a:r>
              <a:rPr lang="fr-CH" sz="1200" dirty="0" smtClean="0"/>
              <a:t>, Non-</a:t>
            </a:r>
            <a:r>
              <a:rPr lang="fr-CH" sz="1200" dirty="0" err="1" smtClean="0"/>
              <a:t>toxic</a:t>
            </a:r>
            <a:r>
              <a:rPr lang="fr-CH" sz="1200" dirty="0" smtClean="0"/>
              <a:t> and </a:t>
            </a:r>
            <a:r>
              <a:rPr lang="fr-CH" sz="1200" dirty="0" smtClean="0"/>
              <a:t>Non-explosive</a:t>
            </a:r>
            <a:endParaRPr lang="fr-CH" sz="1200" dirty="0" smtClean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r-CH" sz="1200" dirty="0" smtClean="0"/>
              <a:t>CAS</a:t>
            </a:r>
            <a:r>
              <a:rPr lang="fr-CH" sz="1200" dirty="0" smtClean="0"/>
              <a:t>, </a:t>
            </a:r>
            <a:r>
              <a:rPr lang="fr-CH" sz="1200" dirty="0" smtClean="0"/>
              <a:t>non-</a:t>
            </a:r>
            <a:r>
              <a:rPr lang="fr-CH" sz="1200" dirty="0" err="1" smtClean="0"/>
              <a:t>VOCs</a:t>
            </a:r>
            <a:r>
              <a:rPr lang="fr-CH" sz="1200" dirty="0" smtClean="0"/>
              <a:t>, -</a:t>
            </a:r>
            <a:r>
              <a:rPr lang="fr-CH" sz="1200" dirty="0" err="1" smtClean="0"/>
              <a:t>HAPs</a:t>
            </a:r>
            <a:r>
              <a:rPr lang="fr-CH" sz="1200" dirty="0" smtClean="0"/>
              <a:t>, -</a:t>
            </a:r>
            <a:r>
              <a:rPr lang="fr-CH" sz="1200" dirty="0" err="1" smtClean="0"/>
              <a:t>ODCs</a:t>
            </a:r>
            <a:r>
              <a:rPr lang="fr-CH" sz="1200" dirty="0" smtClean="0"/>
              <a:t>, -</a:t>
            </a:r>
            <a:r>
              <a:rPr lang="fr-CH" sz="1200" dirty="0" err="1" smtClean="0"/>
              <a:t>GWCs</a:t>
            </a:r>
            <a:endParaRPr lang="fr-CH" sz="1200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r-CH" sz="1200" dirty="0" err="1" smtClean="0"/>
              <a:t>Products</a:t>
            </a:r>
            <a:r>
              <a:rPr lang="fr-CH" sz="1200" dirty="0" smtClean="0"/>
              <a:t> are </a:t>
            </a:r>
            <a:r>
              <a:rPr lang="fr-CH" sz="1200" dirty="0" err="1" smtClean="0"/>
              <a:t>reclaimable</a:t>
            </a:r>
            <a:r>
              <a:rPr lang="fr-CH" sz="1200" dirty="0" smtClean="0"/>
              <a:t>, no </a:t>
            </a:r>
            <a:r>
              <a:rPr lang="fr-CH" sz="1200" dirty="0" err="1" smtClean="0"/>
              <a:t>disposal</a:t>
            </a:r>
            <a:r>
              <a:rPr lang="fr-CH" sz="1200" dirty="0" smtClean="0"/>
              <a:t> </a:t>
            </a:r>
            <a:r>
              <a:rPr lang="fr-CH" sz="1200" dirty="0" err="1" smtClean="0"/>
              <a:t>needed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333595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8" descr="fond-ppt-p2-inst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ine 14"/>
          <p:cNvSpPr>
            <a:spLocks noChangeShapeType="1"/>
          </p:cNvSpPr>
          <p:nvPr/>
        </p:nvSpPr>
        <p:spPr bwMode="auto">
          <a:xfrm>
            <a:off x="971600" y="1484784"/>
            <a:ext cx="7023100" cy="0"/>
          </a:xfrm>
          <a:prstGeom prst="line">
            <a:avLst/>
          </a:prstGeom>
          <a:noFill/>
          <a:ln w="25400">
            <a:solidFill>
              <a:srgbClr val="6E004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44293" y="1064930"/>
            <a:ext cx="477983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fr-FR" altLang="fr-FR" sz="2000" dirty="0" err="1" smtClean="0">
                <a:latin typeface="Trebuchet MS" panose="020B0603020202020204" pitchFamily="34" charset="0"/>
                <a:ea typeface="MS PGothic" panose="020B0600070205080204" pitchFamily="34" charset="-128"/>
              </a:rPr>
              <a:t>Vapor</a:t>
            </a:r>
            <a:r>
              <a:rPr lang="fr-FR" altLang="fr-FR" sz="2000" dirty="0" smtClean="0">
                <a:latin typeface="Trebuchet MS" panose="020B0603020202020204" pitchFamily="34" charset="0"/>
                <a:ea typeface="MS PGothic" panose="020B0600070205080204" pitchFamily="34" charset="-128"/>
              </a:rPr>
              <a:t> </a:t>
            </a:r>
            <a:r>
              <a:rPr lang="fr-FR" altLang="fr-FR" sz="2000" dirty="0">
                <a:latin typeface="Trebuchet MS" panose="020B0603020202020204" pitchFamily="34" charset="0"/>
                <a:ea typeface="MS PGothic" panose="020B0600070205080204" pitchFamily="34" charset="-128"/>
              </a:rPr>
              <a:t>phase </a:t>
            </a:r>
            <a:r>
              <a:rPr lang="fr-FR" altLang="fr-FR" sz="2000" dirty="0" err="1" smtClean="0">
                <a:latin typeface="Trebuchet MS" panose="020B0603020202020204" pitchFamily="34" charset="0"/>
                <a:ea typeface="MS PGothic" panose="020B0600070205080204" pitchFamily="34" charset="-128"/>
              </a:rPr>
              <a:t>degreaser</a:t>
            </a:r>
            <a:r>
              <a:rPr lang="fr-FR" altLang="fr-FR" sz="2000" dirty="0" smtClean="0">
                <a:latin typeface="Trebuchet MS" panose="020B0603020202020204" pitchFamily="34" charset="0"/>
                <a:ea typeface="MS PGothic" panose="020B0600070205080204" pitchFamily="34" charset="-128"/>
              </a:rPr>
              <a:t> </a:t>
            </a:r>
            <a:r>
              <a:rPr lang="fr-FR" altLang="fr-FR" sz="2000" dirty="0" err="1" smtClean="0">
                <a:latin typeface="Trebuchet MS" panose="020B0603020202020204" pitchFamily="34" charset="0"/>
                <a:ea typeface="MS PGothic" panose="020B0600070205080204" pitchFamily="34" charset="-128"/>
              </a:rPr>
              <a:t>with</a:t>
            </a:r>
            <a:r>
              <a:rPr lang="fr-FR" altLang="fr-FR" sz="2000" dirty="0" smtClean="0">
                <a:latin typeface="Trebuchet MS" panose="020B0603020202020204" pitchFamily="34" charset="0"/>
                <a:ea typeface="MS PGothic" panose="020B0600070205080204" pitchFamily="34" charset="-128"/>
              </a:rPr>
              <a:t> </a:t>
            </a:r>
            <a:r>
              <a:rPr lang="fr-FR" altLang="fr-FR" sz="2000" dirty="0" err="1" smtClean="0">
                <a:latin typeface="Trebuchet MS" panose="020B0603020202020204" pitchFamily="34" charset="0"/>
                <a:ea typeface="MS PGothic" panose="020B0600070205080204" pitchFamily="34" charset="-128"/>
              </a:rPr>
              <a:t>Azeotropes</a:t>
            </a:r>
            <a:endParaRPr lang="fr-FR" altLang="fr-FR" sz="2000" dirty="0">
              <a:latin typeface="Trebuchet MS" panose="020B0603020202020204" pitchFamily="34" charset="0"/>
              <a:ea typeface="MS PGothic" panose="020B0600070205080204" pitchFamily="34" charset="-128"/>
            </a:endParaRPr>
          </a:p>
          <a:p>
            <a:pPr marL="0" indent="0" eaLnBrk="1" hangingPunct="1"/>
            <a:endParaRPr lang="fr-FR" altLang="fr-FR" sz="2000" dirty="0">
              <a:latin typeface="Trebuchet MS" panose="020B0603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68313" y="260350"/>
            <a:ext cx="4984057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fr-FR" sz="2800" dirty="0">
                <a:latin typeface="TrebuchetMS-Bold" charset="0"/>
                <a:ea typeface="MS PGothic" panose="020B0600070205080204" pitchFamily="34" charset="-128"/>
              </a:rPr>
              <a:t>Common </a:t>
            </a:r>
            <a:r>
              <a:rPr lang="en-US" altLang="fr-FR" sz="2800" dirty="0" smtClean="0">
                <a:latin typeface="TrebuchetMS-Bold" charset="0"/>
                <a:ea typeface="MS PGothic" panose="020B0600070205080204" pitchFamily="34" charset="-128"/>
              </a:rPr>
              <a:t>Degreasing Process</a:t>
            </a:r>
            <a:endParaRPr lang="en-US" altLang="fr-FR" sz="2800" dirty="0">
              <a:latin typeface="TrebuchetMS-Bold" charset="0"/>
              <a:ea typeface="MS PGothic" panose="020B0600070205080204" pitchFamily="34" charset="-12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59632" y="1665213"/>
            <a:ext cx="6336704" cy="2857818"/>
            <a:chOff x="882839" y="2438400"/>
            <a:chExt cx="6569481" cy="3230464"/>
          </a:xfrm>
        </p:grpSpPr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977900" y="4905375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35"/>
            <p:cNvSpPr txBox="1">
              <a:spLocks noChangeArrowheads="1"/>
            </p:cNvSpPr>
            <p:nvPr/>
          </p:nvSpPr>
          <p:spPr bwMode="auto">
            <a:xfrm>
              <a:off x="2590800" y="4539668"/>
              <a:ext cx="1524000" cy="521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en-US" sz="1200" dirty="0" err="1"/>
                <a:t>Topklean</a:t>
              </a:r>
              <a:r>
                <a:rPr lang="en-US" altLang="en-US" sz="1200" dirty="0"/>
                <a:t> </a:t>
              </a:r>
              <a:r>
                <a:rPr lang="en-US" altLang="en-US" sz="1200" dirty="0" smtClean="0"/>
                <a:t>EL20A </a:t>
              </a:r>
              <a:r>
                <a:rPr lang="en-US" altLang="en-US" sz="1200" dirty="0"/>
                <a:t>HFE71IPA</a:t>
              </a:r>
              <a:endParaRPr lang="en-US" altLang="en-US" sz="800" dirty="0"/>
            </a:p>
          </p:txBody>
        </p:sp>
        <p:sp>
          <p:nvSpPr>
            <p:cNvPr id="9" name="Text Box 37"/>
            <p:cNvSpPr txBox="1">
              <a:spLocks noChangeArrowheads="1"/>
            </p:cNvSpPr>
            <p:nvPr/>
          </p:nvSpPr>
          <p:spPr bwMode="auto">
            <a:xfrm>
              <a:off x="3016250" y="3738563"/>
              <a:ext cx="194468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en-US" sz="1400" dirty="0" smtClean="0"/>
                <a:t>Vapor Phase</a:t>
              </a:r>
              <a:endParaRPr lang="en-US" altLang="en-US" sz="800" dirty="0"/>
            </a:p>
          </p:txBody>
        </p:sp>
        <p:sp>
          <p:nvSpPr>
            <p:cNvPr id="10" name="Text Box 38"/>
            <p:cNvSpPr txBox="1">
              <a:spLocks noChangeArrowheads="1"/>
            </p:cNvSpPr>
            <p:nvPr/>
          </p:nvSpPr>
          <p:spPr bwMode="auto">
            <a:xfrm>
              <a:off x="1924050" y="5148362"/>
              <a:ext cx="109220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en-US" sz="1400" dirty="0" smtClean="0"/>
                <a:t>Flush</a:t>
              </a:r>
              <a:r>
                <a:rPr lang="en-US" altLang="en-US" sz="800" dirty="0" smtClean="0"/>
                <a:t> </a:t>
              </a:r>
              <a:endParaRPr lang="en-US" altLang="en-US" sz="800" dirty="0"/>
            </a:p>
          </p:txBody>
        </p:sp>
        <p:sp>
          <p:nvSpPr>
            <p:cNvPr id="11" name="Text Box 50"/>
            <p:cNvSpPr txBox="1">
              <a:spLocks noChangeArrowheads="1"/>
            </p:cNvSpPr>
            <p:nvPr/>
          </p:nvSpPr>
          <p:spPr bwMode="auto">
            <a:xfrm>
              <a:off x="4043363" y="4672013"/>
              <a:ext cx="142081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fr-FR" altLang="en-US" sz="1400"/>
                <a:t>HFE-71IPA</a:t>
              </a:r>
              <a:endParaRPr lang="fr-FR" altLang="en-US" sz="800"/>
            </a:p>
          </p:txBody>
        </p:sp>
        <p:sp>
          <p:nvSpPr>
            <p:cNvPr id="12" name="Text Box 58"/>
            <p:cNvSpPr txBox="1">
              <a:spLocks noChangeArrowheads="1"/>
            </p:cNvSpPr>
            <p:nvPr/>
          </p:nvSpPr>
          <p:spPr bwMode="auto">
            <a:xfrm>
              <a:off x="3462223" y="3002062"/>
              <a:ext cx="114005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fr-FR" altLang="en-US" sz="1400" dirty="0" err="1" smtClean="0"/>
                <a:t>Drying</a:t>
              </a:r>
              <a:r>
                <a:rPr lang="fr-FR" altLang="en-US" sz="1400" dirty="0" smtClean="0"/>
                <a:t> zone</a:t>
              </a:r>
              <a:endParaRPr lang="fr-FR" altLang="en-US" sz="800" dirty="0"/>
            </a:p>
          </p:txBody>
        </p:sp>
        <p:sp>
          <p:nvSpPr>
            <p:cNvPr id="13" name="Text Box 59"/>
            <p:cNvSpPr txBox="1">
              <a:spLocks noChangeArrowheads="1"/>
            </p:cNvSpPr>
            <p:nvPr/>
          </p:nvSpPr>
          <p:spPr bwMode="auto">
            <a:xfrm>
              <a:off x="4220587" y="5361087"/>
              <a:ext cx="107112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fr-FR" altLang="en-US" sz="1400" dirty="0" err="1" smtClean="0"/>
                <a:t>Ultrasonics</a:t>
              </a:r>
              <a:endParaRPr lang="fr-FR" altLang="en-US" sz="800" dirty="0"/>
            </a:p>
          </p:txBody>
        </p:sp>
        <p:sp>
          <p:nvSpPr>
            <p:cNvPr id="14" name="Text Box 69"/>
            <p:cNvSpPr txBox="1">
              <a:spLocks noChangeArrowheads="1"/>
            </p:cNvSpPr>
            <p:nvPr/>
          </p:nvSpPr>
          <p:spPr bwMode="auto">
            <a:xfrm>
              <a:off x="5878564" y="3769295"/>
              <a:ext cx="146040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fr-FR" altLang="en-US" sz="1400" dirty="0" smtClean="0"/>
                <a:t>Water </a:t>
              </a:r>
              <a:r>
                <a:rPr lang="fr-FR" altLang="en-US" sz="1400" dirty="0" err="1" smtClean="0"/>
                <a:t>separator</a:t>
              </a:r>
              <a:endParaRPr lang="fr-FR" altLang="en-US" sz="1400" dirty="0"/>
            </a:p>
          </p:txBody>
        </p:sp>
        <p:grpSp>
          <p:nvGrpSpPr>
            <p:cNvPr id="15" name="Group 93"/>
            <p:cNvGrpSpPr>
              <a:grpSpLocks/>
            </p:cNvGrpSpPr>
            <p:nvPr/>
          </p:nvGrpSpPr>
          <p:grpSpPr bwMode="auto">
            <a:xfrm>
              <a:off x="2422525" y="2438400"/>
              <a:ext cx="3430588" cy="2924175"/>
              <a:chOff x="1526" y="1536"/>
              <a:chExt cx="2161" cy="1842"/>
            </a:xfrm>
          </p:grpSpPr>
          <p:sp>
            <p:nvSpPr>
              <p:cNvPr id="18" name="Line 19"/>
              <p:cNvSpPr>
                <a:spLocks noChangeShapeType="1"/>
              </p:cNvSpPr>
              <p:nvPr/>
            </p:nvSpPr>
            <p:spPr bwMode="auto">
              <a:xfrm flipH="1">
                <a:off x="1767" y="1536"/>
                <a:ext cx="1" cy="601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20"/>
              <p:cNvSpPr>
                <a:spLocks noChangeShapeType="1"/>
              </p:cNvSpPr>
              <p:nvPr/>
            </p:nvSpPr>
            <p:spPr bwMode="auto">
              <a:xfrm flipH="1">
                <a:off x="1767" y="2300"/>
                <a:ext cx="1" cy="89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21"/>
              <p:cNvSpPr>
                <a:spLocks noChangeShapeType="1"/>
              </p:cNvSpPr>
              <p:nvPr/>
            </p:nvSpPr>
            <p:spPr bwMode="auto">
              <a:xfrm>
                <a:off x="1768" y="3198"/>
                <a:ext cx="711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22"/>
              <p:cNvSpPr>
                <a:spLocks noChangeShapeType="1"/>
              </p:cNvSpPr>
              <p:nvPr/>
            </p:nvSpPr>
            <p:spPr bwMode="auto">
              <a:xfrm flipV="1">
                <a:off x="3326" y="2300"/>
                <a:ext cx="0" cy="894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23"/>
              <p:cNvSpPr>
                <a:spLocks noChangeShapeType="1"/>
              </p:cNvSpPr>
              <p:nvPr/>
            </p:nvSpPr>
            <p:spPr bwMode="auto">
              <a:xfrm flipV="1">
                <a:off x="3326" y="1536"/>
                <a:ext cx="0" cy="601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1768" y="2853"/>
                <a:ext cx="711" cy="27"/>
              </a:xfrm>
              <a:custGeom>
                <a:avLst/>
                <a:gdLst>
                  <a:gd name="T0" fmla="*/ 0 w 588"/>
                  <a:gd name="T1" fmla="*/ 14 h 27"/>
                  <a:gd name="T2" fmla="*/ 132 w 588"/>
                  <a:gd name="T3" fmla="*/ 26 h 27"/>
                  <a:gd name="T4" fmla="*/ 232 w 588"/>
                  <a:gd name="T5" fmla="*/ 6 h 27"/>
                  <a:gd name="T6" fmla="*/ 356 w 588"/>
                  <a:gd name="T7" fmla="*/ 26 h 27"/>
                  <a:gd name="T8" fmla="*/ 452 w 588"/>
                  <a:gd name="T9" fmla="*/ 2 h 27"/>
                  <a:gd name="T10" fmla="*/ 588 w 588"/>
                  <a:gd name="T11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8" h="27">
                    <a:moveTo>
                      <a:pt x="0" y="14"/>
                    </a:moveTo>
                    <a:cubicBezTo>
                      <a:pt x="46" y="20"/>
                      <a:pt x="93" y="27"/>
                      <a:pt x="132" y="26"/>
                    </a:cubicBezTo>
                    <a:cubicBezTo>
                      <a:pt x="171" y="25"/>
                      <a:pt x="195" y="6"/>
                      <a:pt x="232" y="6"/>
                    </a:cubicBezTo>
                    <a:cubicBezTo>
                      <a:pt x="269" y="6"/>
                      <a:pt x="319" y="27"/>
                      <a:pt x="356" y="26"/>
                    </a:cubicBezTo>
                    <a:cubicBezTo>
                      <a:pt x="393" y="25"/>
                      <a:pt x="413" y="4"/>
                      <a:pt x="452" y="2"/>
                    </a:cubicBezTo>
                    <a:cubicBezTo>
                      <a:pt x="491" y="0"/>
                      <a:pt x="565" y="12"/>
                      <a:pt x="588" y="14"/>
                    </a:cubicBezTo>
                  </a:path>
                </a:pathLst>
              </a:custGeom>
              <a:noFill/>
              <a:ln w="222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" name="Group 25"/>
              <p:cNvGrpSpPr>
                <a:grpSpLocks/>
              </p:cNvGrpSpPr>
              <p:nvPr/>
            </p:nvGrpSpPr>
            <p:grpSpPr bwMode="auto">
              <a:xfrm>
                <a:off x="2802" y="3198"/>
                <a:ext cx="218" cy="180"/>
                <a:chOff x="2168" y="1848"/>
                <a:chExt cx="180" cy="180"/>
              </a:xfrm>
            </p:grpSpPr>
            <p:sp>
              <p:nvSpPr>
                <p:cNvPr id="75" name="Line 26"/>
                <p:cNvSpPr>
                  <a:spLocks noChangeShapeType="1"/>
                </p:cNvSpPr>
                <p:nvPr/>
              </p:nvSpPr>
              <p:spPr bwMode="auto">
                <a:xfrm>
                  <a:off x="2168" y="1848"/>
                  <a:ext cx="56" cy="96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2324" y="1848"/>
                  <a:ext cx="24" cy="96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Rectangle 28"/>
                <p:cNvSpPr>
                  <a:spLocks noChangeArrowheads="1"/>
                </p:cNvSpPr>
                <p:nvPr/>
              </p:nvSpPr>
              <p:spPr bwMode="auto">
                <a:xfrm>
                  <a:off x="2224" y="1944"/>
                  <a:ext cx="100" cy="84"/>
                </a:xfrm>
                <a:prstGeom prst="rect">
                  <a:avLst/>
                </a:prstGeom>
                <a:solidFill>
                  <a:srgbClr val="FFFFFF"/>
                </a:solidFill>
                <a:ln w="222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90"/>
              <p:cNvGrpSpPr>
                <a:grpSpLocks/>
              </p:cNvGrpSpPr>
              <p:nvPr/>
            </p:nvGrpSpPr>
            <p:grpSpPr bwMode="auto">
              <a:xfrm>
                <a:off x="3326" y="2137"/>
                <a:ext cx="116" cy="163"/>
                <a:chOff x="3326" y="2137"/>
                <a:chExt cx="116" cy="163"/>
              </a:xfrm>
            </p:grpSpPr>
            <p:sp>
              <p:nvSpPr>
                <p:cNvPr id="70" name="Line 30"/>
                <p:cNvSpPr>
                  <a:spLocks noChangeShapeType="1"/>
                </p:cNvSpPr>
                <p:nvPr/>
              </p:nvSpPr>
              <p:spPr bwMode="auto">
                <a:xfrm>
                  <a:off x="3326" y="2300"/>
                  <a:ext cx="116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3442" y="2137"/>
                  <a:ext cx="0" cy="163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3326" y="2137"/>
                  <a:ext cx="116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Oval 33"/>
                <p:cNvSpPr>
                  <a:spLocks noChangeArrowheads="1"/>
                </p:cNvSpPr>
                <p:nvPr/>
              </p:nvSpPr>
              <p:spPr bwMode="auto">
                <a:xfrm>
                  <a:off x="3383" y="2160"/>
                  <a:ext cx="57" cy="61"/>
                </a:xfrm>
                <a:prstGeom prst="ellipse">
                  <a:avLst/>
                </a:prstGeom>
                <a:solidFill>
                  <a:srgbClr val="063DE8"/>
                </a:solidFill>
                <a:ln w="22225">
                  <a:solidFill>
                    <a:srgbClr val="063DE8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Oval 34"/>
                <p:cNvSpPr>
                  <a:spLocks noChangeArrowheads="1"/>
                </p:cNvSpPr>
                <p:nvPr/>
              </p:nvSpPr>
              <p:spPr bwMode="auto">
                <a:xfrm>
                  <a:off x="3383" y="2221"/>
                  <a:ext cx="57" cy="61"/>
                </a:xfrm>
                <a:prstGeom prst="ellipse">
                  <a:avLst/>
                </a:prstGeom>
                <a:solidFill>
                  <a:srgbClr val="063DE8"/>
                </a:solidFill>
                <a:ln w="22225">
                  <a:solidFill>
                    <a:srgbClr val="063DE8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" name="Freeform 36"/>
              <p:cNvSpPr>
                <a:spLocks/>
              </p:cNvSpPr>
              <p:nvPr/>
            </p:nvSpPr>
            <p:spPr bwMode="auto">
              <a:xfrm flipV="1">
                <a:off x="1705" y="2221"/>
                <a:ext cx="1678" cy="55"/>
              </a:xfrm>
              <a:custGeom>
                <a:avLst/>
                <a:gdLst>
                  <a:gd name="T0" fmla="*/ 0 w 696"/>
                  <a:gd name="T1" fmla="*/ 10 h 23"/>
                  <a:gd name="T2" fmla="*/ 80 w 696"/>
                  <a:gd name="T3" fmla="*/ 2 h 23"/>
                  <a:gd name="T4" fmla="*/ 200 w 696"/>
                  <a:gd name="T5" fmla="*/ 22 h 23"/>
                  <a:gd name="T6" fmla="*/ 316 w 696"/>
                  <a:gd name="T7" fmla="*/ 6 h 23"/>
                  <a:gd name="T8" fmla="*/ 416 w 696"/>
                  <a:gd name="T9" fmla="*/ 18 h 23"/>
                  <a:gd name="T10" fmla="*/ 504 w 696"/>
                  <a:gd name="T11" fmla="*/ 2 h 23"/>
                  <a:gd name="T12" fmla="*/ 696 w 696"/>
                  <a:gd name="T13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6" h="23">
                    <a:moveTo>
                      <a:pt x="0" y="10"/>
                    </a:moveTo>
                    <a:cubicBezTo>
                      <a:pt x="23" y="5"/>
                      <a:pt x="47" y="0"/>
                      <a:pt x="80" y="2"/>
                    </a:cubicBezTo>
                    <a:cubicBezTo>
                      <a:pt x="113" y="4"/>
                      <a:pt x="161" y="21"/>
                      <a:pt x="200" y="22"/>
                    </a:cubicBezTo>
                    <a:cubicBezTo>
                      <a:pt x="239" y="23"/>
                      <a:pt x="280" y="7"/>
                      <a:pt x="316" y="6"/>
                    </a:cubicBezTo>
                    <a:cubicBezTo>
                      <a:pt x="352" y="5"/>
                      <a:pt x="385" y="19"/>
                      <a:pt x="416" y="18"/>
                    </a:cubicBezTo>
                    <a:cubicBezTo>
                      <a:pt x="447" y="17"/>
                      <a:pt x="457" y="2"/>
                      <a:pt x="504" y="2"/>
                    </a:cubicBezTo>
                    <a:cubicBezTo>
                      <a:pt x="551" y="2"/>
                      <a:pt x="664" y="15"/>
                      <a:pt x="696" y="18"/>
                    </a:cubicBezTo>
                  </a:path>
                </a:pathLst>
              </a:custGeom>
              <a:noFill/>
              <a:ln w="222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39"/>
              <p:cNvSpPr>
                <a:spLocks noChangeShapeType="1"/>
              </p:cNvSpPr>
              <p:nvPr/>
            </p:nvSpPr>
            <p:spPr bwMode="auto">
              <a:xfrm flipV="1">
                <a:off x="2479" y="2748"/>
                <a:ext cx="0" cy="449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40"/>
              <p:cNvSpPr>
                <a:spLocks noChangeShapeType="1"/>
              </p:cNvSpPr>
              <p:nvPr/>
            </p:nvSpPr>
            <p:spPr bwMode="auto">
              <a:xfrm flipV="1">
                <a:off x="2479" y="2686"/>
                <a:ext cx="68" cy="6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41"/>
              <p:cNvSpPr>
                <a:spLocks noChangeShapeType="1"/>
              </p:cNvSpPr>
              <p:nvPr/>
            </p:nvSpPr>
            <p:spPr bwMode="auto">
              <a:xfrm>
                <a:off x="2547" y="2686"/>
                <a:ext cx="0" cy="50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42"/>
              <p:cNvSpPr>
                <a:spLocks noChangeShapeType="1"/>
              </p:cNvSpPr>
              <p:nvPr/>
            </p:nvSpPr>
            <p:spPr bwMode="auto">
              <a:xfrm>
                <a:off x="2547" y="3194"/>
                <a:ext cx="779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Freeform 43"/>
              <p:cNvSpPr>
                <a:spLocks/>
              </p:cNvSpPr>
              <p:nvPr/>
            </p:nvSpPr>
            <p:spPr bwMode="auto">
              <a:xfrm>
                <a:off x="2547" y="2666"/>
                <a:ext cx="779" cy="47"/>
              </a:xfrm>
              <a:custGeom>
                <a:avLst/>
                <a:gdLst>
                  <a:gd name="T0" fmla="*/ 0 w 588"/>
                  <a:gd name="T1" fmla="*/ 14 h 27"/>
                  <a:gd name="T2" fmla="*/ 132 w 588"/>
                  <a:gd name="T3" fmla="*/ 26 h 27"/>
                  <a:gd name="T4" fmla="*/ 232 w 588"/>
                  <a:gd name="T5" fmla="*/ 6 h 27"/>
                  <a:gd name="T6" fmla="*/ 356 w 588"/>
                  <a:gd name="T7" fmla="*/ 26 h 27"/>
                  <a:gd name="T8" fmla="*/ 452 w 588"/>
                  <a:gd name="T9" fmla="*/ 2 h 27"/>
                  <a:gd name="T10" fmla="*/ 588 w 588"/>
                  <a:gd name="T11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8" h="27">
                    <a:moveTo>
                      <a:pt x="0" y="14"/>
                    </a:moveTo>
                    <a:cubicBezTo>
                      <a:pt x="46" y="20"/>
                      <a:pt x="93" y="27"/>
                      <a:pt x="132" y="26"/>
                    </a:cubicBezTo>
                    <a:cubicBezTo>
                      <a:pt x="171" y="25"/>
                      <a:pt x="195" y="6"/>
                      <a:pt x="232" y="6"/>
                    </a:cubicBezTo>
                    <a:cubicBezTo>
                      <a:pt x="269" y="6"/>
                      <a:pt x="319" y="27"/>
                      <a:pt x="356" y="26"/>
                    </a:cubicBezTo>
                    <a:cubicBezTo>
                      <a:pt x="393" y="25"/>
                      <a:pt x="413" y="4"/>
                      <a:pt x="452" y="2"/>
                    </a:cubicBezTo>
                    <a:cubicBezTo>
                      <a:pt x="491" y="0"/>
                      <a:pt x="565" y="12"/>
                      <a:pt x="588" y="14"/>
                    </a:cubicBezTo>
                  </a:path>
                </a:pathLst>
              </a:custGeom>
              <a:noFill/>
              <a:ln w="222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" name="Group 44"/>
              <p:cNvGrpSpPr>
                <a:grpSpLocks/>
              </p:cNvGrpSpPr>
              <p:nvPr/>
            </p:nvGrpSpPr>
            <p:grpSpPr bwMode="auto">
              <a:xfrm rot="-5400000">
                <a:off x="1609" y="3064"/>
                <a:ext cx="76" cy="242"/>
                <a:chOff x="918" y="3064"/>
                <a:chExt cx="76" cy="200"/>
              </a:xfrm>
            </p:grpSpPr>
            <p:grpSp>
              <p:nvGrpSpPr>
                <p:cNvPr id="65" name="Group 45"/>
                <p:cNvGrpSpPr>
                  <a:grpSpLocks/>
                </p:cNvGrpSpPr>
                <p:nvPr/>
              </p:nvGrpSpPr>
              <p:grpSpPr bwMode="auto">
                <a:xfrm>
                  <a:off x="918" y="3104"/>
                  <a:ext cx="76" cy="120"/>
                  <a:chOff x="962" y="3104"/>
                  <a:chExt cx="76" cy="120"/>
                </a:xfrm>
              </p:grpSpPr>
              <p:sp>
                <p:nvSpPr>
                  <p:cNvPr id="68" name="AutoShape 46"/>
                  <p:cNvSpPr>
                    <a:spLocks noChangeArrowheads="1"/>
                  </p:cNvSpPr>
                  <p:nvPr/>
                </p:nvSpPr>
                <p:spPr bwMode="auto">
                  <a:xfrm>
                    <a:off x="962" y="3164"/>
                    <a:ext cx="76" cy="6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222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" name="AutoShape 47"/>
                  <p:cNvSpPr>
                    <a:spLocks noChangeArrowheads="1"/>
                  </p:cNvSpPr>
                  <p:nvPr/>
                </p:nvSpPr>
                <p:spPr bwMode="auto">
                  <a:xfrm rot="10887083">
                    <a:off x="962" y="3104"/>
                    <a:ext cx="76" cy="6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222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6" name="Line 48"/>
                <p:cNvSpPr>
                  <a:spLocks noChangeShapeType="1"/>
                </p:cNvSpPr>
                <p:nvPr/>
              </p:nvSpPr>
              <p:spPr bwMode="auto">
                <a:xfrm>
                  <a:off x="958" y="3224"/>
                  <a:ext cx="0" cy="4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Line 49"/>
                <p:cNvSpPr>
                  <a:spLocks noChangeShapeType="1"/>
                </p:cNvSpPr>
                <p:nvPr/>
              </p:nvSpPr>
              <p:spPr bwMode="auto">
                <a:xfrm>
                  <a:off x="958" y="3064"/>
                  <a:ext cx="0" cy="4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89"/>
              <p:cNvGrpSpPr>
                <a:grpSpLocks/>
              </p:cNvGrpSpPr>
              <p:nvPr/>
            </p:nvGrpSpPr>
            <p:grpSpPr bwMode="auto">
              <a:xfrm>
                <a:off x="1652" y="2137"/>
                <a:ext cx="116" cy="163"/>
                <a:chOff x="1652" y="2137"/>
                <a:chExt cx="116" cy="163"/>
              </a:xfrm>
            </p:grpSpPr>
            <p:sp>
              <p:nvSpPr>
                <p:cNvPr id="60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1652" y="2300"/>
                  <a:ext cx="116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652" y="2137"/>
                  <a:ext cx="0" cy="163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Line 54"/>
                <p:cNvSpPr>
                  <a:spLocks noChangeShapeType="1"/>
                </p:cNvSpPr>
                <p:nvPr/>
              </p:nvSpPr>
              <p:spPr bwMode="auto">
                <a:xfrm>
                  <a:off x="1652" y="2137"/>
                  <a:ext cx="116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Oval 55"/>
                <p:cNvSpPr>
                  <a:spLocks noChangeArrowheads="1"/>
                </p:cNvSpPr>
                <p:nvPr/>
              </p:nvSpPr>
              <p:spPr bwMode="auto">
                <a:xfrm flipH="1">
                  <a:off x="1654" y="2160"/>
                  <a:ext cx="57" cy="61"/>
                </a:xfrm>
                <a:prstGeom prst="ellipse">
                  <a:avLst/>
                </a:prstGeom>
                <a:solidFill>
                  <a:srgbClr val="063DE8"/>
                </a:solidFill>
                <a:ln w="22225">
                  <a:solidFill>
                    <a:srgbClr val="063DE8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Oval 56"/>
                <p:cNvSpPr>
                  <a:spLocks noChangeArrowheads="1"/>
                </p:cNvSpPr>
                <p:nvPr/>
              </p:nvSpPr>
              <p:spPr bwMode="auto">
                <a:xfrm flipH="1">
                  <a:off x="1654" y="2221"/>
                  <a:ext cx="57" cy="61"/>
                </a:xfrm>
                <a:prstGeom prst="ellipse">
                  <a:avLst/>
                </a:prstGeom>
                <a:solidFill>
                  <a:srgbClr val="063DE8"/>
                </a:solidFill>
                <a:ln w="22225">
                  <a:solidFill>
                    <a:srgbClr val="063DE8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" name="Rectangle 57"/>
              <p:cNvSpPr>
                <a:spLocks noChangeArrowheads="1"/>
              </p:cNvSpPr>
              <p:nvPr/>
            </p:nvSpPr>
            <p:spPr bwMode="auto">
              <a:xfrm>
                <a:off x="1900" y="3197"/>
                <a:ext cx="466" cy="47"/>
              </a:xfrm>
              <a:prstGeom prst="rect">
                <a:avLst/>
              </a:prstGeom>
              <a:solidFill>
                <a:srgbClr val="FFFFFF"/>
              </a:solidFill>
              <a:ln w="222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60"/>
              <p:cNvSpPr>
                <a:spLocks noChangeShapeType="1"/>
              </p:cNvSpPr>
              <p:nvPr/>
            </p:nvSpPr>
            <p:spPr bwMode="auto">
              <a:xfrm>
                <a:off x="3442" y="2282"/>
                <a:ext cx="177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61"/>
              <p:cNvSpPr>
                <a:spLocks noChangeShapeType="1"/>
              </p:cNvSpPr>
              <p:nvPr/>
            </p:nvSpPr>
            <p:spPr bwMode="auto">
              <a:xfrm>
                <a:off x="3619" y="2282"/>
                <a:ext cx="0" cy="73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62"/>
              <p:cNvSpPr>
                <a:spLocks noChangeShapeType="1"/>
              </p:cNvSpPr>
              <p:nvPr/>
            </p:nvSpPr>
            <p:spPr bwMode="auto">
              <a:xfrm>
                <a:off x="3440" y="2300"/>
                <a:ext cx="145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63"/>
              <p:cNvSpPr>
                <a:spLocks noChangeShapeType="1"/>
              </p:cNvSpPr>
              <p:nvPr/>
            </p:nvSpPr>
            <p:spPr bwMode="auto">
              <a:xfrm>
                <a:off x="3585" y="2300"/>
                <a:ext cx="0" cy="55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Rectangle 64"/>
              <p:cNvSpPr>
                <a:spLocks noChangeArrowheads="1"/>
              </p:cNvSpPr>
              <p:nvPr/>
            </p:nvSpPr>
            <p:spPr bwMode="auto">
              <a:xfrm>
                <a:off x="3525" y="2355"/>
                <a:ext cx="162" cy="241"/>
              </a:xfrm>
              <a:prstGeom prst="rect">
                <a:avLst/>
              </a:prstGeom>
              <a:solidFill>
                <a:srgbClr val="FFFFFF"/>
              </a:solidFill>
              <a:ln w="222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65"/>
              <p:cNvSpPr>
                <a:spLocks noChangeShapeType="1"/>
              </p:cNvSpPr>
              <p:nvPr/>
            </p:nvSpPr>
            <p:spPr bwMode="auto">
              <a:xfrm>
                <a:off x="3585" y="2596"/>
                <a:ext cx="0" cy="11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66"/>
              <p:cNvSpPr>
                <a:spLocks noChangeShapeType="1"/>
              </p:cNvSpPr>
              <p:nvPr/>
            </p:nvSpPr>
            <p:spPr bwMode="auto">
              <a:xfrm>
                <a:off x="3619" y="2596"/>
                <a:ext cx="0" cy="15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67"/>
              <p:cNvSpPr>
                <a:spLocks noChangeShapeType="1"/>
              </p:cNvSpPr>
              <p:nvPr/>
            </p:nvSpPr>
            <p:spPr bwMode="auto">
              <a:xfrm flipH="1">
                <a:off x="3326" y="2713"/>
                <a:ext cx="259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68"/>
              <p:cNvSpPr>
                <a:spLocks noChangeShapeType="1"/>
              </p:cNvSpPr>
              <p:nvPr/>
            </p:nvSpPr>
            <p:spPr bwMode="auto">
              <a:xfrm flipH="1">
                <a:off x="3326" y="2748"/>
                <a:ext cx="293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70"/>
              <p:cNvSpPr>
                <a:spLocks noChangeShapeType="1"/>
              </p:cNvSpPr>
              <p:nvPr/>
            </p:nvSpPr>
            <p:spPr bwMode="auto">
              <a:xfrm>
                <a:off x="3208" y="3198"/>
                <a:ext cx="0" cy="14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71"/>
              <p:cNvSpPr>
                <a:spLocks noChangeShapeType="1"/>
              </p:cNvSpPr>
              <p:nvPr/>
            </p:nvSpPr>
            <p:spPr bwMode="auto">
              <a:xfrm>
                <a:off x="3237" y="3197"/>
                <a:ext cx="0" cy="125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72"/>
              <p:cNvSpPr>
                <a:spLocks noChangeShapeType="1"/>
              </p:cNvSpPr>
              <p:nvPr/>
            </p:nvSpPr>
            <p:spPr bwMode="auto">
              <a:xfrm>
                <a:off x="3208" y="3338"/>
                <a:ext cx="377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73"/>
              <p:cNvSpPr>
                <a:spLocks noChangeShapeType="1"/>
              </p:cNvSpPr>
              <p:nvPr/>
            </p:nvSpPr>
            <p:spPr bwMode="auto">
              <a:xfrm>
                <a:off x="3237" y="3322"/>
                <a:ext cx="28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Oval 74"/>
              <p:cNvSpPr>
                <a:spLocks noChangeArrowheads="1"/>
              </p:cNvSpPr>
              <p:nvPr/>
            </p:nvSpPr>
            <p:spPr bwMode="auto">
              <a:xfrm>
                <a:off x="3508" y="3254"/>
                <a:ext cx="111" cy="84"/>
              </a:xfrm>
              <a:prstGeom prst="ellipse">
                <a:avLst/>
              </a:prstGeom>
              <a:solidFill>
                <a:srgbClr val="FFFFFF"/>
              </a:solidFill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Rectangle 75"/>
              <p:cNvSpPr>
                <a:spLocks noChangeArrowheads="1"/>
              </p:cNvSpPr>
              <p:nvPr/>
            </p:nvSpPr>
            <p:spPr bwMode="auto">
              <a:xfrm>
                <a:off x="3562" y="3090"/>
                <a:ext cx="74" cy="108"/>
              </a:xfrm>
              <a:prstGeom prst="rect">
                <a:avLst/>
              </a:prstGeom>
              <a:solidFill>
                <a:srgbClr val="FFFFFF"/>
              </a:solidFill>
              <a:ln w="222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Line 76"/>
              <p:cNvSpPr>
                <a:spLocks noChangeShapeType="1"/>
              </p:cNvSpPr>
              <p:nvPr/>
            </p:nvSpPr>
            <p:spPr bwMode="auto">
              <a:xfrm>
                <a:off x="3585" y="3197"/>
                <a:ext cx="0" cy="5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Line 77"/>
              <p:cNvSpPr>
                <a:spLocks noChangeShapeType="1"/>
              </p:cNvSpPr>
              <p:nvPr/>
            </p:nvSpPr>
            <p:spPr bwMode="auto">
              <a:xfrm>
                <a:off x="3619" y="3198"/>
                <a:ext cx="0" cy="9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Line 78"/>
              <p:cNvSpPr>
                <a:spLocks noChangeShapeType="1"/>
              </p:cNvSpPr>
              <p:nvPr/>
            </p:nvSpPr>
            <p:spPr bwMode="auto">
              <a:xfrm>
                <a:off x="3326" y="2880"/>
                <a:ext cx="293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79"/>
              <p:cNvSpPr>
                <a:spLocks noChangeShapeType="1"/>
              </p:cNvSpPr>
              <p:nvPr/>
            </p:nvSpPr>
            <p:spPr bwMode="auto">
              <a:xfrm>
                <a:off x="3326" y="2904"/>
                <a:ext cx="259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Line 80"/>
              <p:cNvSpPr>
                <a:spLocks noChangeShapeType="1"/>
              </p:cNvSpPr>
              <p:nvPr/>
            </p:nvSpPr>
            <p:spPr bwMode="auto">
              <a:xfrm>
                <a:off x="3619" y="2880"/>
                <a:ext cx="0" cy="21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Line 81"/>
              <p:cNvSpPr>
                <a:spLocks noChangeShapeType="1"/>
              </p:cNvSpPr>
              <p:nvPr/>
            </p:nvSpPr>
            <p:spPr bwMode="auto">
              <a:xfrm>
                <a:off x="3585" y="2904"/>
                <a:ext cx="0" cy="1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Oval 82"/>
              <p:cNvSpPr>
                <a:spLocks noChangeArrowheads="1"/>
              </p:cNvSpPr>
              <p:nvPr/>
            </p:nvSpPr>
            <p:spPr bwMode="auto">
              <a:xfrm>
                <a:off x="3269" y="2853"/>
                <a:ext cx="57" cy="62"/>
              </a:xfrm>
              <a:prstGeom prst="ellipse">
                <a:avLst/>
              </a:prstGeom>
              <a:solidFill>
                <a:srgbClr val="FFFFFF"/>
              </a:solidFill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Line 83"/>
              <p:cNvSpPr>
                <a:spLocks noChangeShapeType="1"/>
              </p:cNvSpPr>
              <p:nvPr/>
            </p:nvSpPr>
            <p:spPr bwMode="auto">
              <a:xfrm flipV="1">
                <a:off x="3164" y="2915"/>
                <a:ext cx="105" cy="61"/>
              </a:xfrm>
              <a:prstGeom prst="line">
                <a:avLst/>
              </a:prstGeom>
              <a:noFill/>
              <a:ln w="222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84"/>
              <p:cNvSpPr>
                <a:spLocks noChangeShapeType="1"/>
              </p:cNvSpPr>
              <p:nvPr/>
            </p:nvSpPr>
            <p:spPr bwMode="auto">
              <a:xfrm rot="2120867" flipV="1">
                <a:off x="3164" y="2854"/>
                <a:ext cx="105" cy="61"/>
              </a:xfrm>
              <a:prstGeom prst="line">
                <a:avLst/>
              </a:prstGeom>
              <a:noFill/>
              <a:ln w="222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85"/>
              <p:cNvSpPr>
                <a:spLocks noChangeShapeType="1"/>
              </p:cNvSpPr>
              <p:nvPr/>
            </p:nvSpPr>
            <p:spPr bwMode="auto">
              <a:xfrm rot="4167198" flipV="1">
                <a:off x="3189" y="2800"/>
                <a:ext cx="87" cy="73"/>
              </a:xfrm>
              <a:prstGeom prst="line">
                <a:avLst/>
              </a:prstGeom>
              <a:noFill/>
              <a:ln w="222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" name="Text Box 86"/>
            <p:cNvSpPr txBox="1">
              <a:spLocks noChangeArrowheads="1"/>
            </p:cNvSpPr>
            <p:nvPr/>
          </p:nvSpPr>
          <p:spPr bwMode="auto">
            <a:xfrm>
              <a:off x="882839" y="3391000"/>
              <a:ext cx="156966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fr-FR" altLang="en-US" sz="1400" dirty="0" smtClean="0"/>
                <a:t>Condenser </a:t>
              </a:r>
              <a:r>
                <a:rPr lang="fr-FR" altLang="en-US" sz="1400" dirty="0"/>
                <a:t>-20°C</a:t>
              </a:r>
            </a:p>
          </p:txBody>
        </p:sp>
        <p:sp>
          <p:nvSpPr>
            <p:cNvPr id="17" name="Text Box 69"/>
            <p:cNvSpPr txBox="1">
              <a:spLocks noChangeArrowheads="1"/>
            </p:cNvSpPr>
            <p:nvPr/>
          </p:nvSpPr>
          <p:spPr bwMode="auto">
            <a:xfrm>
              <a:off x="5406567" y="2996952"/>
              <a:ext cx="204575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fr-FR" altLang="en-US" sz="1400" dirty="0" smtClean="0"/>
                <a:t>Distillation / </a:t>
              </a:r>
              <a:r>
                <a:rPr lang="fr-FR" altLang="en-US" sz="1400" dirty="0" err="1" smtClean="0"/>
                <a:t>separation</a:t>
              </a:r>
              <a:endParaRPr lang="fr-FR" altLang="en-US" sz="1400" dirty="0"/>
            </a:p>
          </p:txBody>
        </p:sp>
      </p:grpSp>
      <p:sp>
        <p:nvSpPr>
          <p:cNvPr id="78" name="TextBox 7"/>
          <p:cNvSpPr txBox="1">
            <a:spLocks noChangeArrowheads="1"/>
          </p:cNvSpPr>
          <p:nvPr/>
        </p:nvSpPr>
        <p:spPr bwMode="auto">
          <a:xfrm>
            <a:off x="107504" y="5108991"/>
            <a:ext cx="8856983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800" dirty="0" smtClean="0"/>
              <a:t>Limitations of Solvents: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en-US" sz="1800" dirty="0"/>
              <a:t>N</a:t>
            </a:r>
            <a:r>
              <a:rPr lang="en-US" altLang="en-US" sz="1800" dirty="0" smtClean="0"/>
              <a:t>ot </a:t>
            </a:r>
            <a:r>
              <a:rPr lang="en-US" altLang="en-US" sz="1800" dirty="0" smtClean="0"/>
              <a:t>always aggressive enough to clean targets / too aggressive for other </a:t>
            </a:r>
            <a:r>
              <a:rPr lang="en-US" altLang="en-US" sz="1800" dirty="0" smtClean="0"/>
              <a:t>materials </a:t>
            </a:r>
            <a:endParaRPr lang="en-US" altLang="en-US" sz="18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en-US" sz="1800" dirty="0"/>
              <a:t>C</a:t>
            </a:r>
            <a:r>
              <a:rPr lang="en-US" altLang="en-US" sz="1800" dirty="0" smtClean="0"/>
              <a:t>lean </a:t>
            </a:r>
            <a:r>
              <a:rPr lang="en-US" altLang="en-US" sz="1800" dirty="0" smtClean="0"/>
              <a:t>organic materials but not salts</a:t>
            </a:r>
          </a:p>
        </p:txBody>
      </p:sp>
    </p:spTree>
    <p:extLst>
      <p:ext uri="{BB962C8B-B14F-4D97-AF65-F5344CB8AC3E}">
        <p14:creationId xmlns:p14="http://schemas.microsoft.com/office/powerpoint/2010/main" val="271486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8" descr="fond-ppt-p2-inst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6692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ine 14"/>
          <p:cNvSpPr>
            <a:spLocks noChangeShapeType="1"/>
          </p:cNvSpPr>
          <p:nvPr/>
        </p:nvSpPr>
        <p:spPr bwMode="auto">
          <a:xfrm>
            <a:off x="971600" y="1484784"/>
            <a:ext cx="7023100" cy="0"/>
          </a:xfrm>
          <a:prstGeom prst="line">
            <a:avLst/>
          </a:prstGeom>
          <a:noFill/>
          <a:ln w="25400">
            <a:solidFill>
              <a:srgbClr val="6E004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99592" y="1064930"/>
            <a:ext cx="55794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fr-FR" altLang="fr-FR" sz="2000" dirty="0" err="1" smtClean="0">
                <a:latin typeface="Trebuchet MS" panose="020B0603020202020204" pitchFamily="34" charset="0"/>
                <a:ea typeface="MS PGothic" panose="020B0600070205080204" pitchFamily="34" charset="-128"/>
              </a:rPr>
              <a:t>Vapor</a:t>
            </a:r>
            <a:r>
              <a:rPr lang="fr-FR" altLang="fr-FR" sz="2000" dirty="0" smtClean="0">
                <a:latin typeface="Trebuchet MS" panose="020B0603020202020204" pitchFamily="34" charset="0"/>
                <a:ea typeface="MS PGothic" panose="020B0600070205080204" pitchFamily="34" charset="-128"/>
              </a:rPr>
              <a:t> </a:t>
            </a:r>
            <a:r>
              <a:rPr lang="fr-FR" altLang="fr-FR" sz="2000" dirty="0">
                <a:latin typeface="Trebuchet MS" panose="020B0603020202020204" pitchFamily="34" charset="0"/>
                <a:ea typeface="MS PGothic" panose="020B0600070205080204" pitchFamily="34" charset="-128"/>
              </a:rPr>
              <a:t>phase </a:t>
            </a:r>
            <a:r>
              <a:rPr lang="fr-FR" altLang="fr-FR" sz="2000" dirty="0" err="1" smtClean="0">
                <a:latin typeface="Trebuchet MS" panose="020B0603020202020204" pitchFamily="34" charset="0"/>
                <a:ea typeface="MS PGothic" panose="020B0600070205080204" pitchFamily="34" charset="-128"/>
              </a:rPr>
              <a:t>degreaser</a:t>
            </a:r>
            <a:r>
              <a:rPr lang="fr-FR" altLang="fr-FR" sz="2000" dirty="0" smtClean="0">
                <a:latin typeface="Trebuchet MS" panose="020B0603020202020204" pitchFamily="34" charset="0"/>
                <a:ea typeface="MS PGothic" panose="020B0600070205080204" pitchFamily="34" charset="-128"/>
              </a:rPr>
              <a:t> </a:t>
            </a:r>
            <a:r>
              <a:rPr lang="fr-FR" altLang="fr-FR" sz="2000" dirty="0" err="1" smtClean="0">
                <a:latin typeface="Trebuchet MS" panose="020B0603020202020204" pitchFamily="34" charset="0"/>
                <a:ea typeface="MS PGothic" panose="020B0600070205080204" pitchFamily="34" charset="-128"/>
              </a:rPr>
              <a:t>with</a:t>
            </a:r>
            <a:r>
              <a:rPr lang="fr-FR" altLang="fr-FR" sz="2000" dirty="0" smtClean="0">
                <a:latin typeface="Trebuchet MS" panose="020B0603020202020204" pitchFamily="34" charset="0"/>
                <a:ea typeface="MS PGothic" panose="020B0600070205080204" pitchFamily="34" charset="-128"/>
              </a:rPr>
              <a:t> mixed </a:t>
            </a:r>
            <a:r>
              <a:rPr lang="fr-FR" altLang="fr-FR" sz="2000" dirty="0" err="1" smtClean="0">
                <a:latin typeface="Trebuchet MS" panose="020B0603020202020204" pitchFamily="34" charset="0"/>
                <a:ea typeface="MS PGothic" panose="020B0600070205080204" pitchFamily="34" charset="-128"/>
              </a:rPr>
              <a:t>co-solvents</a:t>
            </a:r>
            <a:endParaRPr lang="fr-FR" altLang="fr-FR" sz="2000" dirty="0">
              <a:latin typeface="Trebuchet MS" panose="020B0603020202020204" pitchFamily="34" charset="0"/>
              <a:ea typeface="MS PGothic" panose="020B0600070205080204" pitchFamily="34" charset="-128"/>
            </a:endParaRPr>
          </a:p>
          <a:p>
            <a:pPr marL="0" indent="0" eaLnBrk="1" hangingPunct="1"/>
            <a:endParaRPr lang="fr-FR" altLang="fr-FR" sz="2000" dirty="0">
              <a:latin typeface="Trebuchet MS" panose="020B0603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68313" y="260350"/>
            <a:ext cx="4541628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fr-FR" sz="2800" dirty="0" smtClean="0">
                <a:latin typeface="TrebuchetMS-Bold" charset="0"/>
                <a:ea typeface="MS PGothic" panose="020B0600070205080204" pitchFamily="34" charset="-128"/>
              </a:rPr>
              <a:t>Mixed Co-solvents Process</a:t>
            </a:r>
            <a:endParaRPr lang="en-US" altLang="fr-FR" sz="2800" dirty="0">
              <a:latin typeface="TrebuchetMS-Bold" charset="0"/>
              <a:ea typeface="MS PGothic" panose="020B0600070205080204" pitchFamily="34" charset="-12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03648" y="1916832"/>
            <a:ext cx="6336704" cy="2952328"/>
            <a:chOff x="882839" y="2438400"/>
            <a:chExt cx="6569481" cy="3230464"/>
          </a:xfrm>
        </p:grpSpPr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977900" y="4905375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35"/>
            <p:cNvSpPr txBox="1">
              <a:spLocks noChangeArrowheads="1"/>
            </p:cNvSpPr>
            <p:nvPr/>
          </p:nvSpPr>
          <p:spPr bwMode="auto">
            <a:xfrm>
              <a:off x="2590800" y="4572000"/>
              <a:ext cx="152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en-US" sz="1200" dirty="0" err="1"/>
                <a:t>Topklean</a:t>
              </a:r>
              <a:r>
                <a:rPr lang="en-US" altLang="en-US" sz="1200" dirty="0"/>
                <a:t> EC-20 HFE71IPA</a:t>
              </a:r>
              <a:endParaRPr lang="en-US" altLang="en-US" sz="800" dirty="0"/>
            </a:p>
          </p:txBody>
        </p:sp>
        <p:sp>
          <p:nvSpPr>
            <p:cNvPr id="9" name="Text Box 37"/>
            <p:cNvSpPr txBox="1">
              <a:spLocks noChangeArrowheads="1"/>
            </p:cNvSpPr>
            <p:nvPr/>
          </p:nvSpPr>
          <p:spPr bwMode="auto">
            <a:xfrm>
              <a:off x="3016250" y="3738563"/>
              <a:ext cx="194468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en-US" sz="1400" dirty="0" smtClean="0"/>
                <a:t>Vapor Phase</a:t>
              </a:r>
              <a:endParaRPr lang="en-US" altLang="en-US" sz="800" dirty="0"/>
            </a:p>
          </p:txBody>
        </p:sp>
        <p:sp>
          <p:nvSpPr>
            <p:cNvPr id="10" name="Text Box 38"/>
            <p:cNvSpPr txBox="1">
              <a:spLocks noChangeArrowheads="1"/>
            </p:cNvSpPr>
            <p:nvPr/>
          </p:nvSpPr>
          <p:spPr bwMode="auto">
            <a:xfrm>
              <a:off x="1924050" y="5148362"/>
              <a:ext cx="109220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en-US" sz="1400" dirty="0" smtClean="0"/>
                <a:t>Flush</a:t>
              </a:r>
              <a:r>
                <a:rPr lang="en-US" altLang="en-US" sz="800" dirty="0" smtClean="0"/>
                <a:t> </a:t>
              </a:r>
              <a:endParaRPr lang="en-US" altLang="en-US" sz="800" dirty="0"/>
            </a:p>
          </p:txBody>
        </p:sp>
        <p:sp>
          <p:nvSpPr>
            <p:cNvPr id="11" name="Text Box 50"/>
            <p:cNvSpPr txBox="1">
              <a:spLocks noChangeArrowheads="1"/>
            </p:cNvSpPr>
            <p:nvPr/>
          </p:nvSpPr>
          <p:spPr bwMode="auto">
            <a:xfrm>
              <a:off x="4043363" y="4672013"/>
              <a:ext cx="142081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fr-FR" altLang="en-US" sz="1400"/>
                <a:t>HFE-71IPA</a:t>
              </a:r>
              <a:endParaRPr lang="fr-FR" altLang="en-US" sz="800"/>
            </a:p>
          </p:txBody>
        </p:sp>
        <p:sp>
          <p:nvSpPr>
            <p:cNvPr id="12" name="Text Box 58"/>
            <p:cNvSpPr txBox="1">
              <a:spLocks noChangeArrowheads="1"/>
            </p:cNvSpPr>
            <p:nvPr/>
          </p:nvSpPr>
          <p:spPr bwMode="auto">
            <a:xfrm>
              <a:off x="3462223" y="3002062"/>
              <a:ext cx="114005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fr-FR" altLang="en-US" sz="1400" dirty="0" err="1" smtClean="0"/>
                <a:t>Drying</a:t>
              </a:r>
              <a:r>
                <a:rPr lang="fr-FR" altLang="en-US" sz="1400" dirty="0" smtClean="0"/>
                <a:t> zone</a:t>
              </a:r>
              <a:endParaRPr lang="fr-FR" altLang="en-US" sz="800" dirty="0"/>
            </a:p>
          </p:txBody>
        </p:sp>
        <p:sp>
          <p:nvSpPr>
            <p:cNvPr id="13" name="Text Box 59"/>
            <p:cNvSpPr txBox="1">
              <a:spLocks noChangeArrowheads="1"/>
            </p:cNvSpPr>
            <p:nvPr/>
          </p:nvSpPr>
          <p:spPr bwMode="auto">
            <a:xfrm>
              <a:off x="4220587" y="5361087"/>
              <a:ext cx="107112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fr-FR" altLang="en-US" sz="1400" dirty="0" err="1" smtClean="0"/>
                <a:t>Ultrasonics</a:t>
              </a:r>
              <a:endParaRPr lang="fr-FR" altLang="en-US" sz="800" dirty="0"/>
            </a:p>
          </p:txBody>
        </p:sp>
        <p:sp>
          <p:nvSpPr>
            <p:cNvPr id="14" name="Text Box 69"/>
            <p:cNvSpPr txBox="1">
              <a:spLocks noChangeArrowheads="1"/>
            </p:cNvSpPr>
            <p:nvPr/>
          </p:nvSpPr>
          <p:spPr bwMode="auto">
            <a:xfrm>
              <a:off x="5878564" y="3769295"/>
              <a:ext cx="146040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fr-FR" altLang="en-US" sz="1400" dirty="0" smtClean="0"/>
                <a:t>Water </a:t>
              </a:r>
              <a:r>
                <a:rPr lang="fr-FR" altLang="en-US" sz="1400" dirty="0" err="1" smtClean="0"/>
                <a:t>separator</a:t>
              </a:r>
              <a:endParaRPr lang="fr-FR" altLang="en-US" sz="1400" dirty="0"/>
            </a:p>
          </p:txBody>
        </p:sp>
        <p:grpSp>
          <p:nvGrpSpPr>
            <p:cNvPr id="15" name="Group 93"/>
            <p:cNvGrpSpPr>
              <a:grpSpLocks/>
            </p:cNvGrpSpPr>
            <p:nvPr/>
          </p:nvGrpSpPr>
          <p:grpSpPr bwMode="auto">
            <a:xfrm>
              <a:off x="2422525" y="2438400"/>
              <a:ext cx="3430588" cy="2924175"/>
              <a:chOff x="1526" y="1536"/>
              <a:chExt cx="2161" cy="1842"/>
            </a:xfrm>
          </p:grpSpPr>
          <p:sp>
            <p:nvSpPr>
              <p:cNvPr id="18" name="Line 19"/>
              <p:cNvSpPr>
                <a:spLocks noChangeShapeType="1"/>
              </p:cNvSpPr>
              <p:nvPr/>
            </p:nvSpPr>
            <p:spPr bwMode="auto">
              <a:xfrm flipH="1">
                <a:off x="1767" y="1536"/>
                <a:ext cx="1" cy="601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20"/>
              <p:cNvSpPr>
                <a:spLocks noChangeShapeType="1"/>
              </p:cNvSpPr>
              <p:nvPr/>
            </p:nvSpPr>
            <p:spPr bwMode="auto">
              <a:xfrm flipH="1">
                <a:off x="1767" y="2300"/>
                <a:ext cx="1" cy="89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21"/>
              <p:cNvSpPr>
                <a:spLocks noChangeShapeType="1"/>
              </p:cNvSpPr>
              <p:nvPr/>
            </p:nvSpPr>
            <p:spPr bwMode="auto">
              <a:xfrm>
                <a:off x="1768" y="3198"/>
                <a:ext cx="711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22"/>
              <p:cNvSpPr>
                <a:spLocks noChangeShapeType="1"/>
              </p:cNvSpPr>
              <p:nvPr/>
            </p:nvSpPr>
            <p:spPr bwMode="auto">
              <a:xfrm flipV="1">
                <a:off x="3326" y="2300"/>
                <a:ext cx="0" cy="894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23"/>
              <p:cNvSpPr>
                <a:spLocks noChangeShapeType="1"/>
              </p:cNvSpPr>
              <p:nvPr/>
            </p:nvSpPr>
            <p:spPr bwMode="auto">
              <a:xfrm flipV="1">
                <a:off x="3326" y="1536"/>
                <a:ext cx="0" cy="601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1768" y="2853"/>
                <a:ext cx="711" cy="27"/>
              </a:xfrm>
              <a:custGeom>
                <a:avLst/>
                <a:gdLst>
                  <a:gd name="T0" fmla="*/ 0 w 588"/>
                  <a:gd name="T1" fmla="*/ 14 h 27"/>
                  <a:gd name="T2" fmla="*/ 132 w 588"/>
                  <a:gd name="T3" fmla="*/ 26 h 27"/>
                  <a:gd name="T4" fmla="*/ 232 w 588"/>
                  <a:gd name="T5" fmla="*/ 6 h 27"/>
                  <a:gd name="T6" fmla="*/ 356 w 588"/>
                  <a:gd name="T7" fmla="*/ 26 h 27"/>
                  <a:gd name="T8" fmla="*/ 452 w 588"/>
                  <a:gd name="T9" fmla="*/ 2 h 27"/>
                  <a:gd name="T10" fmla="*/ 588 w 588"/>
                  <a:gd name="T11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8" h="27">
                    <a:moveTo>
                      <a:pt x="0" y="14"/>
                    </a:moveTo>
                    <a:cubicBezTo>
                      <a:pt x="46" y="20"/>
                      <a:pt x="93" y="27"/>
                      <a:pt x="132" y="26"/>
                    </a:cubicBezTo>
                    <a:cubicBezTo>
                      <a:pt x="171" y="25"/>
                      <a:pt x="195" y="6"/>
                      <a:pt x="232" y="6"/>
                    </a:cubicBezTo>
                    <a:cubicBezTo>
                      <a:pt x="269" y="6"/>
                      <a:pt x="319" y="27"/>
                      <a:pt x="356" y="26"/>
                    </a:cubicBezTo>
                    <a:cubicBezTo>
                      <a:pt x="393" y="25"/>
                      <a:pt x="413" y="4"/>
                      <a:pt x="452" y="2"/>
                    </a:cubicBezTo>
                    <a:cubicBezTo>
                      <a:pt x="491" y="0"/>
                      <a:pt x="565" y="12"/>
                      <a:pt x="588" y="14"/>
                    </a:cubicBezTo>
                  </a:path>
                </a:pathLst>
              </a:custGeom>
              <a:noFill/>
              <a:ln w="222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" name="Group 25"/>
              <p:cNvGrpSpPr>
                <a:grpSpLocks/>
              </p:cNvGrpSpPr>
              <p:nvPr/>
            </p:nvGrpSpPr>
            <p:grpSpPr bwMode="auto">
              <a:xfrm>
                <a:off x="2802" y="3198"/>
                <a:ext cx="218" cy="180"/>
                <a:chOff x="2168" y="1848"/>
                <a:chExt cx="180" cy="180"/>
              </a:xfrm>
            </p:grpSpPr>
            <p:sp>
              <p:nvSpPr>
                <p:cNvPr id="75" name="Line 26"/>
                <p:cNvSpPr>
                  <a:spLocks noChangeShapeType="1"/>
                </p:cNvSpPr>
                <p:nvPr/>
              </p:nvSpPr>
              <p:spPr bwMode="auto">
                <a:xfrm>
                  <a:off x="2168" y="1848"/>
                  <a:ext cx="56" cy="96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2324" y="1848"/>
                  <a:ext cx="24" cy="96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Rectangle 28"/>
                <p:cNvSpPr>
                  <a:spLocks noChangeArrowheads="1"/>
                </p:cNvSpPr>
                <p:nvPr/>
              </p:nvSpPr>
              <p:spPr bwMode="auto">
                <a:xfrm>
                  <a:off x="2224" y="1944"/>
                  <a:ext cx="100" cy="84"/>
                </a:xfrm>
                <a:prstGeom prst="rect">
                  <a:avLst/>
                </a:prstGeom>
                <a:solidFill>
                  <a:srgbClr val="FFFFFF"/>
                </a:solidFill>
                <a:ln w="222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90"/>
              <p:cNvGrpSpPr>
                <a:grpSpLocks/>
              </p:cNvGrpSpPr>
              <p:nvPr/>
            </p:nvGrpSpPr>
            <p:grpSpPr bwMode="auto">
              <a:xfrm>
                <a:off x="3326" y="2137"/>
                <a:ext cx="116" cy="163"/>
                <a:chOff x="3326" y="2137"/>
                <a:chExt cx="116" cy="163"/>
              </a:xfrm>
            </p:grpSpPr>
            <p:sp>
              <p:nvSpPr>
                <p:cNvPr id="70" name="Line 30"/>
                <p:cNvSpPr>
                  <a:spLocks noChangeShapeType="1"/>
                </p:cNvSpPr>
                <p:nvPr/>
              </p:nvSpPr>
              <p:spPr bwMode="auto">
                <a:xfrm>
                  <a:off x="3326" y="2300"/>
                  <a:ext cx="116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3442" y="2137"/>
                  <a:ext cx="0" cy="163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3326" y="2137"/>
                  <a:ext cx="116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Oval 33"/>
                <p:cNvSpPr>
                  <a:spLocks noChangeArrowheads="1"/>
                </p:cNvSpPr>
                <p:nvPr/>
              </p:nvSpPr>
              <p:spPr bwMode="auto">
                <a:xfrm>
                  <a:off x="3383" y="2160"/>
                  <a:ext cx="57" cy="61"/>
                </a:xfrm>
                <a:prstGeom prst="ellipse">
                  <a:avLst/>
                </a:prstGeom>
                <a:solidFill>
                  <a:srgbClr val="063DE8"/>
                </a:solidFill>
                <a:ln w="22225">
                  <a:solidFill>
                    <a:srgbClr val="063DE8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Oval 34"/>
                <p:cNvSpPr>
                  <a:spLocks noChangeArrowheads="1"/>
                </p:cNvSpPr>
                <p:nvPr/>
              </p:nvSpPr>
              <p:spPr bwMode="auto">
                <a:xfrm>
                  <a:off x="3383" y="2221"/>
                  <a:ext cx="57" cy="61"/>
                </a:xfrm>
                <a:prstGeom prst="ellipse">
                  <a:avLst/>
                </a:prstGeom>
                <a:solidFill>
                  <a:srgbClr val="063DE8"/>
                </a:solidFill>
                <a:ln w="22225">
                  <a:solidFill>
                    <a:srgbClr val="063DE8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" name="Freeform 36"/>
              <p:cNvSpPr>
                <a:spLocks/>
              </p:cNvSpPr>
              <p:nvPr/>
            </p:nvSpPr>
            <p:spPr bwMode="auto">
              <a:xfrm flipV="1">
                <a:off x="1705" y="2221"/>
                <a:ext cx="1678" cy="55"/>
              </a:xfrm>
              <a:custGeom>
                <a:avLst/>
                <a:gdLst>
                  <a:gd name="T0" fmla="*/ 0 w 696"/>
                  <a:gd name="T1" fmla="*/ 10 h 23"/>
                  <a:gd name="T2" fmla="*/ 80 w 696"/>
                  <a:gd name="T3" fmla="*/ 2 h 23"/>
                  <a:gd name="T4" fmla="*/ 200 w 696"/>
                  <a:gd name="T5" fmla="*/ 22 h 23"/>
                  <a:gd name="T6" fmla="*/ 316 w 696"/>
                  <a:gd name="T7" fmla="*/ 6 h 23"/>
                  <a:gd name="T8" fmla="*/ 416 w 696"/>
                  <a:gd name="T9" fmla="*/ 18 h 23"/>
                  <a:gd name="T10" fmla="*/ 504 w 696"/>
                  <a:gd name="T11" fmla="*/ 2 h 23"/>
                  <a:gd name="T12" fmla="*/ 696 w 696"/>
                  <a:gd name="T13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6" h="23">
                    <a:moveTo>
                      <a:pt x="0" y="10"/>
                    </a:moveTo>
                    <a:cubicBezTo>
                      <a:pt x="23" y="5"/>
                      <a:pt x="47" y="0"/>
                      <a:pt x="80" y="2"/>
                    </a:cubicBezTo>
                    <a:cubicBezTo>
                      <a:pt x="113" y="4"/>
                      <a:pt x="161" y="21"/>
                      <a:pt x="200" y="22"/>
                    </a:cubicBezTo>
                    <a:cubicBezTo>
                      <a:pt x="239" y="23"/>
                      <a:pt x="280" y="7"/>
                      <a:pt x="316" y="6"/>
                    </a:cubicBezTo>
                    <a:cubicBezTo>
                      <a:pt x="352" y="5"/>
                      <a:pt x="385" y="19"/>
                      <a:pt x="416" y="18"/>
                    </a:cubicBezTo>
                    <a:cubicBezTo>
                      <a:pt x="447" y="17"/>
                      <a:pt x="457" y="2"/>
                      <a:pt x="504" y="2"/>
                    </a:cubicBezTo>
                    <a:cubicBezTo>
                      <a:pt x="551" y="2"/>
                      <a:pt x="664" y="15"/>
                      <a:pt x="696" y="18"/>
                    </a:cubicBezTo>
                  </a:path>
                </a:pathLst>
              </a:custGeom>
              <a:noFill/>
              <a:ln w="222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39"/>
              <p:cNvSpPr>
                <a:spLocks noChangeShapeType="1"/>
              </p:cNvSpPr>
              <p:nvPr/>
            </p:nvSpPr>
            <p:spPr bwMode="auto">
              <a:xfrm flipV="1">
                <a:off x="2479" y="2748"/>
                <a:ext cx="0" cy="449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40"/>
              <p:cNvSpPr>
                <a:spLocks noChangeShapeType="1"/>
              </p:cNvSpPr>
              <p:nvPr/>
            </p:nvSpPr>
            <p:spPr bwMode="auto">
              <a:xfrm flipV="1">
                <a:off x="2479" y="2686"/>
                <a:ext cx="68" cy="6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41"/>
              <p:cNvSpPr>
                <a:spLocks noChangeShapeType="1"/>
              </p:cNvSpPr>
              <p:nvPr/>
            </p:nvSpPr>
            <p:spPr bwMode="auto">
              <a:xfrm>
                <a:off x="2547" y="2686"/>
                <a:ext cx="0" cy="50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42"/>
              <p:cNvSpPr>
                <a:spLocks noChangeShapeType="1"/>
              </p:cNvSpPr>
              <p:nvPr/>
            </p:nvSpPr>
            <p:spPr bwMode="auto">
              <a:xfrm>
                <a:off x="2547" y="3194"/>
                <a:ext cx="779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Freeform 43"/>
              <p:cNvSpPr>
                <a:spLocks/>
              </p:cNvSpPr>
              <p:nvPr/>
            </p:nvSpPr>
            <p:spPr bwMode="auto">
              <a:xfrm>
                <a:off x="2547" y="2666"/>
                <a:ext cx="779" cy="47"/>
              </a:xfrm>
              <a:custGeom>
                <a:avLst/>
                <a:gdLst>
                  <a:gd name="T0" fmla="*/ 0 w 588"/>
                  <a:gd name="T1" fmla="*/ 14 h 27"/>
                  <a:gd name="T2" fmla="*/ 132 w 588"/>
                  <a:gd name="T3" fmla="*/ 26 h 27"/>
                  <a:gd name="T4" fmla="*/ 232 w 588"/>
                  <a:gd name="T5" fmla="*/ 6 h 27"/>
                  <a:gd name="T6" fmla="*/ 356 w 588"/>
                  <a:gd name="T7" fmla="*/ 26 h 27"/>
                  <a:gd name="T8" fmla="*/ 452 w 588"/>
                  <a:gd name="T9" fmla="*/ 2 h 27"/>
                  <a:gd name="T10" fmla="*/ 588 w 588"/>
                  <a:gd name="T11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8" h="27">
                    <a:moveTo>
                      <a:pt x="0" y="14"/>
                    </a:moveTo>
                    <a:cubicBezTo>
                      <a:pt x="46" y="20"/>
                      <a:pt x="93" y="27"/>
                      <a:pt x="132" y="26"/>
                    </a:cubicBezTo>
                    <a:cubicBezTo>
                      <a:pt x="171" y="25"/>
                      <a:pt x="195" y="6"/>
                      <a:pt x="232" y="6"/>
                    </a:cubicBezTo>
                    <a:cubicBezTo>
                      <a:pt x="269" y="6"/>
                      <a:pt x="319" y="27"/>
                      <a:pt x="356" y="26"/>
                    </a:cubicBezTo>
                    <a:cubicBezTo>
                      <a:pt x="393" y="25"/>
                      <a:pt x="413" y="4"/>
                      <a:pt x="452" y="2"/>
                    </a:cubicBezTo>
                    <a:cubicBezTo>
                      <a:pt x="491" y="0"/>
                      <a:pt x="565" y="12"/>
                      <a:pt x="588" y="14"/>
                    </a:cubicBezTo>
                  </a:path>
                </a:pathLst>
              </a:custGeom>
              <a:noFill/>
              <a:ln w="222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" name="Group 44"/>
              <p:cNvGrpSpPr>
                <a:grpSpLocks/>
              </p:cNvGrpSpPr>
              <p:nvPr/>
            </p:nvGrpSpPr>
            <p:grpSpPr bwMode="auto">
              <a:xfrm rot="-5400000">
                <a:off x="1609" y="3064"/>
                <a:ext cx="76" cy="242"/>
                <a:chOff x="918" y="3064"/>
                <a:chExt cx="76" cy="200"/>
              </a:xfrm>
            </p:grpSpPr>
            <p:grpSp>
              <p:nvGrpSpPr>
                <p:cNvPr id="65" name="Group 45"/>
                <p:cNvGrpSpPr>
                  <a:grpSpLocks/>
                </p:cNvGrpSpPr>
                <p:nvPr/>
              </p:nvGrpSpPr>
              <p:grpSpPr bwMode="auto">
                <a:xfrm>
                  <a:off x="918" y="3104"/>
                  <a:ext cx="76" cy="120"/>
                  <a:chOff x="962" y="3104"/>
                  <a:chExt cx="76" cy="120"/>
                </a:xfrm>
              </p:grpSpPr>
              <p:sp>
                <p:nvSpPr>
                  <p:cNvPr id="68" name="AutoShape 46"/>
                  <p:cNvSpPr>
                    <a:spLocks noChangeArrowheads="1"/>
                  </p:cNvSpPr>
                  <p:nvPr/>
                </p:nvSpPr>
                <p:spPr bwMode="auto">
                  <a:xfrm>
                    <a:off x="962" y="3164"/>
                    <a:ext cx="76" cy="6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222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" name="AutoShape 47"/>
                  <p:cNvSpPr>
                    <a:spLocks noChangeArrowheads="1"/>
                  </p:cNvSpPr>
                  <p:nvPr/>
                </p:nvSpPr>
                <p:spPr bwMode="auto">
                  <a:xfrm rot="10887083">
                    <a:off x="962" y="3104"/>
                    <a:ext cx="76" cy="6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222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6" name="Line 48"/>
                <p:cNvSpPr>
                  <a:spLocks noChangeShapeType="1"/>
                </p:cNvSpPr>
                <p:nvPr/>
              </p:nvSpPr>
              <p:spPr bwMode="auto">
                <a:xfrm>
                  <a:off x="958" y="3224"/>
                  <a:ext cx="0" cy="4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Line 49"/>
                <p:cNvSpPr>
                  <a:spLocks noChangeShapeType="1"/>
                </p:cNvSpPr>
                <p:nvPr/>
              </p:nvSpPr>
              <p:spPr bwMode="auto">
                <a:xfrm>
                  <a:off x="958" y="3064"/>
                  <a:ext cx="0" cy="4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89"/>
              <p:cNvGrpSpPr>
                <a:grpSpLocks/>
              </p:cNvGrpSpPr>
              <p:nvPr/>
            </p:nvGrpSpPr>
            <p:grpSpPr bwMode="auto">
              <a:xfrm>
                <a:off x="1652" y="2137"/>
                <a:ext cx="116" cy="163"/>
                <a:chOff x="1652" y="2137"/>
                <a:chExt cx="116" cy="163"/>
              </a:xfrm>
            </p:grpSpPr>
            <p:sp>
              <p:nvSpPr>
                <p:cNvPr id="60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1652" y="2300"/>
                  <a:ext cx="116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652" y="2137"/>
                  <a:ext cx="0" cy="163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Line 54"/>
                <p:cNvSpPr>
                  <a:spLocks noChangeShapeType="1"/>
                </p:cNvSpPr>
                <p:nvPr/>
              </p:nvSpPr>
              <p:spPr bwMode="auto">
                <a:xfrm>
                  <a:off x="1652" y="2137"/>
                  <a:ext cx="116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Oval 55"/>
                <p:cNvSpPr>
                  <a:spLocks noChangeArrowheads="1"/>
                </p:cNvSpPr>
                <p:nvPr/>
              </p:nvSpPr>
              <p:spPr bwMode="auto">
                <a:xfrm flipH="1">
                  <a:off x="1654" y="2160"/>
                  <a:ext cx="57" cy="61"/>
                </a:xfrm>
                <a:prstGeom prst="ellipse">
                  <a:avLst/>
                </a:prstGeom>
                <a:solidFill>
                  <a:srgbClr val="063DE8"/>
                </a:solidFill>
                <a:ln w="22225">
                  <a:solidFill>
                    <a:srgbClr val="063DE8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Oval 56"/>
                <p:cNvSpPr>
                  <a:spLocks noChangeArrowheads="1"/>
                </p:cNvSpPr>
                <p:nvPr/>
              </p:nvSpPr>
              <p:spPr bwMode="auto">
                <a:xfrm flipH="1">
                  <a:off x="1654" y="2221"/>
                  <a:ext cx="57" cy="61"/>
                </a:xfrm>
                <a:prstGeom prst="ellipse">
                  <a:avLst/>
                </a:prstGeom>
                <a:solidFill>
                  <a:srgbClr val="063DE8"/>
                </a:solidFill>
                <a:ln w="22225">
                  <a:solidFill>
                    <a:srgbClr val="063DE8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" name="Rectangle 57"/>
              <p:cNvSpPr>
                <a:spLocks noChangeArrowheads="1"/>
              </p:cNvSpPr>
              <p:nvPr/>
            </p:nvSpPr>
            <p:spPr bwMode="auto">
              <a:xfrm>
                <a:off x="1900" y="3197"/>
                <a:ext cx="466" cy="47"/>
              </a:xfrm>
              <a:prstGeom prst="rect">
                <a:avLst/>
              </a:prstGeom>
              <a:solidFill>
                <a:srgbClr val="FFFFFF"/>
              </a:solidFill>
              <a:ln w="222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60"/>
              <p:cNvSpPr>
                <a:spLocks noChangeShapeType="1"/>
              </p:cNvSpPr>
              <p:nvPr/>
            </p:nvSpPr>
            <p:spPr bwMode="auto">
              <a:xfrm>
                <a:off x="3442" y="2282"/>
                <a:ext cx="177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61"/>
              <p:cNvSpPr>
                <a:spLocks noChangeShapeType="1"/>
              </p:cNvSpPr>
              <p:nvPr/>
            </p:nvSpPr>
            <p:spPr bwMode="auto">
              <a:xfrm>
                <a:off x="3619" y="2282"/>
                <a:ext cx="0" cy="73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62"/>
              <p:cNvSpPr>
                <a:spLocks noChangeShapeType="1"/>
              </p:cNvSpPr>
              <p:nvPr/>
            </p:nvSpPr>
            <p:spPr bwMode="auto">
              <a:xfrm>
                <a:off x="3440" y="2300"/>
                <a:ext cx="145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63"/>
              <p:cNvSpPr>
                <a:spLocks noChangeShapeType="1"/>
              </p:cNvSpPr>
              <p:nvPr/>
            </p:nvSpPr>
            <p:spPr bwMode="auto">
              <a:xfrm>
                <a:off x="3585" y="2300"/>
                <a:ext cx="0" cy="55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Rectangle 64"/>
              <p:cNvSpPr>
                <a:spLocks noChangeArrowheads="1"/>
              </p:cNvSpPr>
              <p:nvPr/>
            </p:nvSpPr>
            <p:spPr bwMode="auto">
              <a:xfrm>
                <a:off x="3525" y="2355"/>
                <a:ext cx="162" cy="241"/>
              </a:xfrm>
              <a:prstGeom prst="rect">
                <a:avLst/>
              </a:prstGeom>
              <a:solidFill>
                <a:srgbClr val="FFFFFF"/>
              </a:solidFill>
              <a:ln w="222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65"/>
              <p:cNvSpPr>
                <a:spLocks noChangeShapeType="1"/>
              </p:cNvSpPr>
              <p:nvPr/>
            </p:nvSpPr>
            <p:spPr bwMode="auto">
              <a:xfrm>
                <a:off x="3585" y="2596"/>
                <a:ext cx="0" cy="11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66"/>
              <p:cNvSpPr>
                <a:spLocks noChangeShapeType="1"/>
              </p:cNvSpPr>
              <p:nvPr/>
            </p:nvSpPr>
            <p:spPr bwMode="auto">
              <a:xfrm>
                <a:off x="3619" y="2596"/>
                <a:ext cx="0" cy="15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67"/>
              <p:cNvSpPr>
                <a:spLocks noChangeShapeType="1"/>
              </p:cNvSpPr>
              <p:nvPr/>
            </p:nvSpPr>
            <p:spPr bwMode="auto">
              <a:xfrm flipH="1">
                <a:off x="3326" y="2713"/>
                <a:ext cx="259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68"/>
              <p:cNvSpPr>
                <a:spLocks noChangeShapeType="1"/>
              </p:cNvSpPr>
              <p:nvPr/>
            </p:nvSpPr>
            <p:spPr bwMode="auto">
              <a:xfrm flipH="1">
                <a:off x="3326" y="2748"/>
                <a:ext cx="293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70"/>
              <p:cNvSpPr>
                <a:spLocks noChangeShapeType="1"/>
              </p:cNvSpPr>
              <p:nvPr/>
            </p:nvSpPr>
            <p:spPr bwMode="auto">
              <a:xfrm>
                <a:off x="3208" y="3198"/>
                <a:ext cx="0" cy="14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71"/>
              <p:cNvSpPr>
                <a:spLocks noChangeShapeType="1"/>
              </p:cNvSpPr>
              <p:nvPr/>
            </p:nvSpPr>
            <p:spPr bwMode="auto">
              <a:xfrm>
                <a:off x="3237" y="3197"/>
                <a:ext cx="0" cy="125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72"/>
              <p:cNvSpPr>
                <a:spLocks noChangeShapeType="1"/>
              </p:cNvSpPr>
              <p:nvPr/>
            </p:nvSpPr>
            <p:spPr bwMode="auto">
              <a:xfrm>
                <a:off x="3208" y="3338"/>
                <a:ext cx="377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73"/>
              <p:cNvSpPr>
                <a:spLocks noChangeShapeType="1"/>
              </p:cNvSpPr>
              <p:nvPr/>
            </p:nvSpPr>
            <p:spPr bwMode="auto">
              <a:xfrm>
                <a:off x="3237" y="3322"/>
                <a:ext cx="28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Oval 74"/>
              <p:cNvSpPr>
                <a:spLocks noChangeArrowheads="1"/>
              </p:cNvSpPr>
              <p:nvPr/>
            </p:nvSpPr>
            <p:spPr bwMode="auto">
              <a:xfrm>
                <a:off x="3508" y="3254"/>
                <a:ext cx="111" cy="84"/>
              </a:xfrm>
              <a:prstGeom prst="ellipse">
                <a:avLst/>
              </a:prstGeom>
              <a:solidFill>
                <a:srgbClr val="FFFFFF"/>
              </a:solidFill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Rectangle 75"/>
              <p:cNvSpPr>
                <a:spLocks noChangeArrowheads="1"/>
              </p:cNvSpPr>
              <p:nvPr/>
            </p:nvSpPr>
            <p:spPr bwMode="auto">
              <a:xfrm>
                <a:off x="3562" y="3090"/>
                <a:ext cx="74" cy="108"/>
              </a:xfrm>
              <a:prstGeom prst="rect">
                <a:avLst/>
              </a:prstGeom>
              <a:solidFill>
                <a:srgbClr val="FFFFFF"/>
              </a:solidFill>
              <a:ln w="222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Line 76"/>
              <p:cNvSpPr>
                <a:spLocks noChangeShapeType="1"/>
              </p:cNvSpPr>
              <p:nvPr/>
            </p:nvSpPr>
            <p:spPr bwMode="auto">
              <a:xfrm>
                <a:off x="3585" y="3197"/>
                <a:ext cx="0" cy="5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Line 77"/>
              <p:cNvSpPr>
                <a:spLocks noChangeShapeType="1"/>
              </p:cNvSpPr>
              <p:nvPr/>
            </p:nvSpPr>
            <p:spPr bwMode="auto">
              <a:xfrm>
                <a:off x="3619" y="3198"/>
                <a:ext cx="0" cy="9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Line 78"/>
              <p:cNvSpPr>
                <a:spLocks noChangeShapeType="1"/>
              </p:cNvSpPr>
              <p:nvPr/>
            </p:nvSpPr>
            <p:spPr bwMode="auto">
              <a:xfrm>
                <a:off x="3326" y="2880"/>
                <a:ext cx="293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79"/>
              <p:cNvSpPr>
                <a:spLocks noChangeShapeType="1"/>
              </p:cNvSpPr>
              <p:nvPr/>
            </p:nvSpPr>
            <p:spPr bwMode="auto">
              <a:xfrm>
                <a:off x="3326" y="2904"/>
                <a:ext cx="259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Line 80"/>
              <p:cNvSpPr>
                <a:spLocks noChangeShapeType="1"/>
              </p:cNvSpPr>
              <p:nvPr/>
            </p:nvSpPr>
            <p:spPr bwMode="auto">
              <a:xfrm>
                <a:off x="3619" y="2880"/>
                <a:ext cx="0" cy="21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Line 81"/>
              <p:cNvSpPr>
                <a:spLocks noChangeShapeType="1"/>
              </p:cNvSpPr>
              <p:nvPr/>
            </p:nvSpPr>
            <p:spPr bwMode="auto">
              <a:xfrm>
                <a:off x="3585" y="2904"/>
                <a:ext cx="0" cy="1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Oval 82"/>
              <p:cNvSpPr>
                <a:spLocks noChangeArrowheads="1"/>
              </p:cNvSpPr>
              <p:nvPr/>
            </p:nvSpPr>
            <p:spPr bwMode="auto">
              <a:xfrm>
                <a:off x="3269" y="2853"/>
                <a:ext cx="57" cy="62"/>
              </a:xfrm>
              <a:prstGeom prst="ellipse">
                <a:avLst/>
              </a:prstGeom>
              <a:solidFill>
                <a:srgbClr val="FFFFFF"/>
              </a:solidFill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Line 83"/>
              <p:cNvSpPr>
                <a:spLocks noChangeShapeType="1"/>
              </p:cNvSpPr>
              <p:nvPr/>
            </p:nvSpPr>
            <p:spPr bwMode="auto">
              <a:xfrm flipV="1">
                <a:off x="3164" y="2915"/>
                <a:ext cx="105" cy="61"/>
              </a:xfrm>
              <a:prstGeom prst="line">
                <a:avLst/>
              </a:prstGeom>
              <a:noFill/>
              <a:ln w="222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84"/>
              <p:cNvSpPr>
                <a:spLocks noChangeShapeType="1"/>
              </p:cNvSpPr>
              <p:nvPr/>
            </p:nvSpPr>
            <p:spPr bwMode="auto">
              <a:xfrm rot="2120867" flipV="1">
                <a:off x="3164" y="2854"/>
                <a:ext cx="105" cy="61"/>
              </a:xfrm>
              <a:prstGeom prst="line">
                <a:avLst/>
              </a:prstGeom>
              <a:noFill/>
              <a:ln w="222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85"/>
              <p:cNvSpPr>
                <a:spLocks noChangeShapeType="1"/>
              </p:cNvSpPr>
              <p:nvPr/>
            </p:nvSpPr>
            <p:spPr bwMode="auto">
              <a:xfrm rot="4167198" flipV="1">
                <a:off x="3189" y="2800"/>
                <a:ext cx="87" cy="73"/>
              </a:xfrm>
              <a:prstGeom prst="line">
                <a:avLst/>
              </a:prstGeom>
              <a:noFill/>
              <a:ln w="222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" name="Text Box 86"/>
            <p:cNvSpPr txBox="1">
              <a:spLocks noChangeArrowheads="1"/>
            </p:cNvSpPr>
            <p:nvPr/>
          </p:nvSpPr>
          <p:spPr bwMode="auto">
            <a:xfrm>
              <a:off x="882839" y="3391000"/>
              <a:ext cx="156966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fr-FR" altLang="en-US" sz="1400" dirty="0" smtClean="0"/>
                <a:t>Condenser </a:t>
              </a:r>
              <a:r>
                <a:rPr lang="fr-FR" altLang="en-US" sz="1400" dirty="0"/>
                <a:t>-20°C</a:t>
              </a:r>
            </a:p>
          </p:txBody>
        </p:sp>
        <p:sp>
          <p:nvSpPr>
            <p:cNvPr id="17" name="Text Box 69"/>
            <p:cNvSpPr txBox="1">
              <a:spLocks noChangeArrowheads="1"/>
            </p:cNvSpPr>
            <p:nvPr/>
          </p:nvSpPr>
          <p:spPr bwMode="auto">
            <a:xfrm>
              <a:off x="5406567" y="2996952"/>
              <a:ext cx="204575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fr-FR" altLang="en-US" sz="1400" dirty="0" smtClean="0"/>
                <a:t>Distillation / </a:t>
              </a:r>
              <a:r>
                <a:rPr lang="fr-FR" altLang="en-US" sz="1400" dirty="0" err="1" smtClean="0"/>
                <a:t>separation</a:t>
              </a:r>
              <a:endParaRPr lang="fr-FR" altLang="en-US" sz="1400" dirty="0"/>
            </a:p>
          </p:txBody>
        </p:sp>
      </p:grpSp>
      <p:sp>
        <p:nvSpPr>
          <p:cNvPr id="78" name="TextBox 7"/>
          <p:cNvSpPr txBox="1">
            <a:spLocks noChangeArrowheads="1"/>
          </p:cNvSpPr>
          <p:nvPr/>
        </p:nvSpPr>
        <p:spPr bwMode="auto">
          <a:xfrm>
            <a:off x="1474900" y="5313402"/>
            <a:ext cx="6625492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dirty="0" smtClean="0"/>
              <a:t>Mixed co-solvents </a:t>
            </a:r>
            <a:r>
              <a:rPr lang="en-US" altLang="en-US" sz="2000" dirty="0" smtClean="0"/>
              <a:t>may</a:t>
            </a:r>
            <a:r>
              <a:rPr lang="en-US" altLang="en-US" sz="2000" dirty="0" smtClean="0"/>
              <a:t> </a:t>
            </a:r>
            <a:r>
              <a:rPr lang="en-US" altLang="en-US" sz="2000" dirty="0" smtClean="0"/>
              <a:t>improve performance</a:t>
            </a:r>
          </a:p>
          <a:p>
            <a:pPr algn="ctr"/>
            <a:r>
              <a:rPr lang="en-US" altLang="en-US" sz="2000" dirty="0" smtClean="0">
                <a:sym typeface="Wingdings" panose="05000000000000000000" pitchFamily="2" charset="2"/>
              </a:rPr>
              <a:t>in standard machines </a:t>
            </a:r>
            <a:endParaRPr lang="en-US" altLang="en-US" sz="2000" dirty="0"/>
          </a:p>
        </p:txBody>
      </p:sp>
      <p:sp>
        <p:nvSpPr>
          <p:cNvPr id="79" name="TextBox 78"/>
          <p:cNvSpPr txBox="1"/>
          <p:nvPr/>
        </p:nvSpPr>
        <p:spPr>
          <a:xfrm>
            <a:off x="3268215" y="3824635"/>
            <a:ext cx="1069063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Mixed Co-solvents</a:t>
            </a:r>
            <a:endParaRPr lang="en-US" sz="1200" dirty="0"/>
          </a:p>
        </p:txBody>
      </p:sp>
      <p:sp>
        <p:nvSpPr>
          <p:cNvPr id="80" name="TextBox 79"/>
          <p:cNvSpPr txBox="1"/>
          <p:nvPr/>
        </p:nvSpPr>
        <p:spPr>
          <a:xfrm>
            <a:off x="1279121" y="3931384"/>
            <a:ext cx="1247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Hydrocarbon + HFE</a:t>
            </a:r>
            <a:endParaRPr lang="en-US" sz="1200" dirty="0"/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2537135" y="4055467"/>
            <a:ext cx="5649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87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8" descr="fond-ppt-p2-inst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684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619404" y="2472571"/>
            <a:ext cx="212906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sz="1400" dirty="0" smtClean="0"/>
              <a:t>Cleaning Process</a:t>
            </a:r>
            <a:endParaRPr lang="en-US" altLang="en-US" sz="1200" dirty="0"/>
          </a:p>
          <a:p>
            <a:endParaRPr lang="en-US" altLang="en-US" sz="1200" dirty="0"/>
          </a:p>
          <a:p>
            <a:r>
              <a:rPr lang="en-US" altLang="en-US" sz="1200" dirty="0"/>
              <a:t>1. </a:t>
            </a:r>
            <a:r>
              <a:rPr lang="en-US" altLang="en-US" sz="1200" dirty="0" smtClean="0"/>
              <a:t>Cleaning</a:t>
            </a:r>
            <a:endParaRPr lang="en-US" altLang="en-US" sz="1200" dirty="0"/>
          </a:p>
          <a:p>
            <a:r>
              <a:rPr lang="en-US" altLang="en-US" sz="1200" dirty="0"/>
              <a:t>2. </a:t>
            </a:r>
            <a:r>
              <a:rPr lang="en-US" altLang="en-US" sz="1200" dirty="0" smtClean="0"/>
              <a:t>Rinsing</a:t>
            </a:r>
            <a:endParaRPr lang="en-US" altLang="en-US" sz="1200" dirty="0"/>
          </a:p>
          <a:p>
            <a:r>
              <a:rPr lang="en-US" altLang="en-US" sz="1200" dirty="0"/>
              <a:t>3. </a:t>
            </a:r>
            <a:r>
              <a:rPr lang="en-US" altLang="en-US" sz="1200" dirty="0" smtClean="0"/>
              <a:t>Rinsing</a:t>
            </a:r>
            <a:endParaRPr lang="en-US" altLang="en-US" sz="1200" dirty="0"/>
          </a:p>
          <a:p>
            <a:r>
              <a:rPr lang="en-US" altLang="en-US" sz="1200" dirty="0"/>
              <a:t>4. </a:t>
            </a:r>
            <a:r>
              <a:rPr lang="en-US" altLang="en-US" sz="1200" dirty="0" smtClean="0"/>
              <a:t>Vapor rinsing</a:t>
            </a:r>
          </a:p>
          <a:p>
            <a:r>
              <a:rPr lang="en-US" altLang="en-US" sz="1200" dirty="0" smtClean="0"/>
              <a:t>5. Drying</a:t>
            </a:r>
            <a:endParaRPr lang="en-US" altLang="en-US" sz="1200" dirty="0"/>
          </a:p>
          <a:p>
            <a:r>
              <a:rPr lang="en-US" altLang="en-US" sz="1200" dirty="0"/>
              <a:t>6</a:t>
            </a:r>
            <a:r>
              <a:rPr lang="en-US" altLang="en-US" sz="1200" dirty="0" smtClean="0"/>
              <a:t>. Distilling</a:t>
            </a:r>
            <a:endParaRPr lang="en-US" altLang="en-US" sz="1200" dirty="0"/>
          </a:p>
          <a:p>
            <a:endParaRPr lang="en-US" altLang="en-US" sz="1200" dirty="0"/>
          </a:p>
        </p:txBody>
      </p:sp>
      <p:grpSp>
        <p:nvGrpSpPr>
          <p:cNvPr id="4" name="Group 3"/>
          <p:cNvGrpSpPr/>
          <p:nvPr/>
        </p:nvGrpSpPr>
        <p:grpSpPr>
          <a:xfrm>
            <a:off x="2352650" y="1966670"/>
            <a:ext cx="4019550" cy="2974498"/>
            <a:chOff x="2195736" y="1988840"/>
            <a:chExt cx="4019550" cy="2974498"/>
          </a:xfrm>
        </p:grpSpPr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2506886" y="4455815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2506886" y="2017415"/>
              <a:ext cx="0" cy="838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 flipH="1">
              <a:off x="3472086" y="2017415"/>
              <a:ext cx="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 flipV="1">
              <a:off x="2506886" y="2779415"/>
              <a:ext cx="965200" cy="76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2854548" y="2807990"/>
              <a:ext cx="284163" cy="285750"/>
              <a:chOff x="2168" y="1848"/>
              <a:chExt cx="180" cy="180"/>
            </a:xfrm>
          </p:grpSpPr>
          <p:sp>
            <p:nvSpPr>
              <p:cNvPr id="67" name="Line 12"/>
              <p:cNvSpPr>
                <a:spLocks noChangeShapeType="1"/>
              </p:cNvSpPr>
              <p:nvPr/>
            </p:nvSpPr>
            <p:spPr bwMode="auto">
              <a:xfrm>
                <a:off x="2168" y="1848"/>
                <a:ext cx="5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ine 13"/>
              <p:cNvSpPr>
                <a:spLocks noChangeShapeType="1"/>
              </p:cNvSpPr>
              <p:nvPr/>
            </p:nvSpPr>
            <p:spPr bwMode="auto">
              <a:xfrm flipH="1">
                <a:off x="2324" y="1848"/>
                <a:ext cx="2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Rectangle 14"/>
              <p:cNvSpPr>
                <a:spLocks noChangeArrowheads="1"/>
              </p:cNvSpPr>
              <p:nvPr/>
            </p:nvSpPr>
            <p:spPr bwMode="auto">
              <a:xfrm>
                <a:off x="2224" y="1944"/>
                <a:ext cx="100" cy="8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" name="Freeform 15"/>
            <p:cNvSpPr>
              <a:spLocks/>
            </p:cNvSpPr>
            <p:nvPr/>
          </p:nvSpPr>
          <p:spPr bwMode="auto">
            <a:xfrm>
              <a:off x="2811686" y="2144415"/>
              <a:ext cx="361950" cy="76200"/>
            </a:xfrm>
            <a:custGeom>
              <a:avLst/>
              <a:gdLst>
                <a:gd name="T0" fmla="*/ 48 w 228"/>
                <a:gd name="T1" fmla="*/ 0 h 48"/>
                <a:gd name="T2" fmla="*/ 184 w 228"/>
                <a:gd name="T3" fmla="*/ 0 h 48"/>
                <a:gd name="T4" fmla="*/ 228 w 228"/>
                <a:gd name="T5" fmla="*/ 24 h 48"/>
                <a:gd name="T6" fmla="*/ 184 w 228"/>
                <a:gd name="T7" fmla="*/ 48 h 48"/>
                <a:gd name="T8" fmla="*/ 48 w 228"/>
                <a:gd name="T9" fmla="*/ 48 h 48"/>
                <a:gd name="T10" fmla="*/ 0 w 228"/>
                <a:gd name="T11" fmla="*/ 24 h 48"/>
                <a:gd name="T12" fmla="*/ 48 w 228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48">
                  <a:moveTo>
                    <a:pt x="48" y="0"/>
                  </a:moveTo>
                  <a:lnTo>
                    <a:pt x="184" y="0"/>
                  </a:lnTo>
                  <a:lnTo>
                    <a:pt x="228" y="24"/>
                  </a:lnTo>
                  <a:lnTo>
                    <a:pt x="184" y="48"/>
                  </a:lnTo>
                  <a:lnTo>
                    <a:pt x="48" y="48"/>
                  </a:lnTo>
                  <a:lnTo>
                    <a:pt x="0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16"/>
            <p:cNvSpPr>
              <a:spLocks/>
            </p:cNvSpPr>
            <p:nvPr/>
          </p:nvSpPr>
          <p:spPr bwMode="auto">
            <a:xfrm>
              <a:off x="2513236" y="2174578"/>
              <a:ext cx="958850" cy="26987"/>
            </a:xfrm>
            <a:custGeom>
              <a:avLst/>
              <a:gdLst>
                <a:gd name="T0" fmla="*/ 0 w 604"/>
                <a:gd name="T1" fmla="*/ 9 h 17"/>
                <a:gd name="T2" fmla="*/ 104 w 604"/>
                <a:gd name="T3" fmla="*/ 1 h 17"/>
                <a:gd name="T4" fmla="*/ 192 w 604"/>
                <a:gd name="T5" fmla="*/ 13 h 17"/>
                <a:gd name="T6" fmla="*/ 360 w 604"/>
                <a:gd name="T7" fmla="*/ 5 h 17"/>
                <a:gd name="T8" fmla="*/ 512 w 604"/>
                <a:gd name="T9" fmla="*/ 17 h 17"/>
                <a:gd name="T10" fmla="*/ 604 w 604"/>
                <a:gd name="T11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4" h="17">
                  <a:moveTo>
                    <a:pt x="0" y="9"/>
                  </a:moveTo>
                  <a:cubicBezTo>
                    <a:pt x="36" y="4"/>
                    <a:pt x="72" y="0"/>
                    <a:pt x="104" y="1"/>
                  </a:cubicBezTo>
                  <a:cubicBezTo>
                    <a:pt x="136" y="2"/>
                    <a:pt x="149" y="12"/>
                    <a:pt x="192" y="13"/>
                  </a:cubicBezTo>
                  <a:cubicBezTo>
                    <a:pt x="235" y="14"/>
                    <a:pt x="307" y="4"/>
                    <a:pt x="360" y="5"/>
                  </a:cubicBezTo>
                  <a:cubicBezTo>
                    <a:pt x="413" y="6"/>
                    <a:pt x="471" y="17"/>
                    <a:pt x="512" y="17"/>
                  </a:cubicBezTo>
                  <a:cubicBezTo>
                    <a:pt x="553" y="17"/>
                    <a:pt x="589" y="7"/>
                    <a:pt x="604" y="5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2537048" y="2242989"/>
              <a:ext cx="97631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en-US" sz="1200" b="1" dirty="0" smtClean="0"/>
                <a:t>Co-Solvent</a:t>
              </a:r>
              <a:endParaRPr lang="en-US" altLang="en-US" sz="800" b="1" dirty="0"/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>
              <a:off x="3472086" y="2017415"/>
              <a:ext cx="457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>
              <a:off x="3929286" y="2017415"/>
              <a:ext cx="0" cy="13398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 flipH="1">
              <a:off x="3173636" y="3357265"/>
              <a:ext cx="755650" cy="5715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>
              <a:off x="3173636" y="3928765"/>
              <a:ext cx="0" cy="6985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22"/>
            <p:cNvSpPr>
              <a:spLocks noChangeShapeType="1"/>
            </p:cNvSpPr>
            <p:nvPr/>
          </p:nvSpPr>
          <p:spPr bwMode="auto">
            <a:xfrm>
              <a:off x="3173636" y="4627265"/>
              <a:ext cx="7556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 flipV="1">
              <a:off x="3929286" y="4055765"/>
              <a:ext cx="0" cy="5715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 flipV="1">
              <a:off x="3929286" y="3928765"/>
              <a:ext cx="88900" cy="127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>
              <a:off x="4018186" y="3928765"/>
              <a:ext cx="0" cy="6985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>
              <a:off x="4018186" y="4627265"/>
              <a:ext cx="9334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 flipV="1">
              <a:off x="6062886" y="3201690"/>
              <a:ext cx="0" cy="14192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>
              <a:off x="6062886" y="3201690"/>
              <a:ext cx="152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9"/>
            <p:cNvSpPr>
              <a:spLocks noChangeShapeType="1"/>
            </p:cNvSpPr>
            <p:nvPr/>
          </p:nvSpPr>
          <p:spPr bwMode="auto">
            <a:xfrm flipV="1">
              <a:off x="6215286" y="2942928"/>
              <a:ext cx="0" cy="2587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30"/>
            <p:cNvSpPr>
              <a:spLocks noChangeShapeType="1"/>
            </p:cNvSpPr>
            <p:nvPr/>
          </p:nvSpPr>
          <p:spPr bwMode="auto">
            <a:xfrm flipH="1">
              <a:off x="6062886" y="2942928"/>
              <a:ext cx="152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31"/>
            <p:cNvSpPr>
              <a:spLocks noChangeShapeType="1"/>
            </p:cNvSpPr>
            <p:nvPr/>
          </p:nvSpPr>
          <p:spPr bwMode="auto">
            <a:xfrm flipV="1">
              <a:off x="6062886" y="1988840"/>
              <a:ext cx="0" cy="954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32"/>
            <p:cNvSpPr>
              <a:spLocks/>
            </p:cNvSpPr>
            <p:nvPr/>
          </p:nvSpPr>
          <p:spPr bwMode="auto">
            <a:xfrm>
              <a:off x="4018186" y="3912890"/>
              <a:ext cx="933450" cy="42863"/>
            </a:xfrm>
            <a:custGeom>
              <a:avLst/>
              <a:gdLst>
                <a:gd name="T0" fmla="*/ 0 w 588"/>
                <a:gd name="T1" fmla="*/ 14 h 27"/>
                <a:gd name="T2" fmla="*/ 132 w 588"/>
                <a:gd name="T3" fmla="*/ 26 h 27"/>
                <a:gd name="T4" fmla="*/ 232 w 588"/>
                <a:gd name="T5" fmla="*/ 6 h 27"/>
                <a:gd name="T6" fmla="*/ 356 w 588"/>
                <a:gd name="T7" fmla="*/ 26 h 27"/>
                <a:gd name="T8" fmla="*/ 452 w 588"/>
                <a:gd name="T9" fmla="*/ 2 h 27"/>
                <a:gd name="T10" fmla="*/ 588 w 588"/>
                <a:gd name="T11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8" h="27">
                  <a:moveTo>
                    <a:pt x="0" y="14"/>
                  </a:moveTo>
                  <a:cubicBezTo>
                    <a:pt x="46" y="20"/>
                    <a:pt x="93" y="27"/>
                    <a:pt x="132" y="26"/>
                  </a:cubicBezTo>
                  <a:cubicBezTo>
                    <a:pt x="171" y="25"/>
                    <a:pt x="195" y="6"/>
                    <a:pt x="232" y="6"/>
                  </a:cubicBezTo>
                  <a:cubicBezTo>
                    <a:pt x="269" y="6"/>
                    <a:pt x="319" y="27"/>
                    <a:pt x="356" y="26"/>
                  </a:cubicBezTo>
                  <a:cubicBezTo>
                    <a:pt x="393" y="25"/>
                    <a:pt x="413" y="4"/>
                    <a:pt x="452" y="2"/>
                  </a:cubicBezTo>
                  <a:cubicBezTo>
                    <a:pt x="491" y="0"/>
                    <a:pt x="565" y="12"/>
                    <a:pt x="588" y="1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Freeform 33"/>
            <p:cNvSpPr>
              <a:spLocks/>
            </p:cNvSpPr>
            <p:nvPr/>
          </p:nvSpPr>
          <p:spPr bwMode="auto">
            <a:xfrm>
              <a:off x="3173636" y="4160540"/>
              <a:ext cx="755650" cy="57150"/>
            </a:xfrm>
            <a:custGeom>
              <a:avLst/>
              <a:gdLst>
                <a:gd name="T0" fmla="*/ 0 w 476"/>
                <a:gd name="T1" fmla="*/ 30 h 36"/>
                <a:gd name="T2" fmla="*/ 112 w 476"/>
                <a:gd name="T3" fmla="*/ 14 h 36"/>
                <a:gd name="T4" fmla="*/ 288 w 476"/>
                <a:gd name="T5" fmla="*/ 34 h 36"/>
                <a:gd name="T6" fmla="*/ 420 w 476"/>
                <a:gd name="T7" fmla="*/ 2 h 36"/>
                <a:gd name="T8" fmla="*/ 476 w 476"/>
                <a:gd name="T9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" h="36">
                  <a:moveTo>
                    <a:pt x="0" y="30"/>
                  </a:moveTo>
                  <a:cubicBezTo>
                    <a:pt x="32" y="21"/>
                    <a:pt x="64" y="13"/>
                    <a:pt x="112" y="14"/>
                  </a:cubicBezTo>
                  <a:cubicBezTo>
                    <a:pt x="160" y="15"/>
                    <a:pt x="237" y="36"/>
                    <a:pt x="288" y="34"/>
                  </a:cubicBezTo>
                  <a:cubicBezTo>
                    <a:pt x="339" y="32"/>
                    <a:pt x="389" y="4"/>
                    <a:pt x="420" y="2"/>
                  </a:cubicBezTo>
                  <a:cubicBezTo>
                    <a:pt x="451" y="0"/>
                    <a:pt x="467" y="19"/>
                    <a:pt x="476" y="2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34"/>
            <p:cNvSpPr>
              <a:spLocks noChangeShapeType="1"/>
            </p:cNvSpPr>
            <p:nvPr/>
          </p:nvSpPr>
          <p:spPr bwMode="auto">
            <a:xfrm>
              <a:off x="3173636" y="4055765"/>
              <a:ext cx="146050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35"/>
            <p:cNvSpPr>
              <a:spLocks noChangeArrowheads="1"/>
            </p:cNvSpPr>
            <p:nvPr/>
          </p:nvSpPr>
          <p:spPr bwMode="auto">
            <a:xfrm>
              <a:off x="3319686" y="4160540"/>
              <a:ext cx="74612" cy="7461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6"/>
            <p:cNvSpPr>
              <a:spLocks noChangeArrowheads="1"/>
            </p:cNvSpPr>
            <p:nvPr/>
          </p:nvSpPr>
          <p:spPr bwMode="auto">
            <a:xfrm>
              <a:off x="3738786" y="4455815"/>
              <a:ext cx="88900" cy="889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" name="Group 37"/>
            <p:cNvGrpSpPr>
              <a:grpSpLocks/>
            </p:cNvGrpSpPr>
            <p:nvPr/>
          </p:nvGrpSpPr>
          <p:grpSpPr bwMode="auto">
            <a:xfrm>
              <a:off x="4348386" y="4627265"/>
              <a:ext cx="285750" cy="285750"/>
              <a:chOff x="2168" y="1848"/>
              <a:chExt cx="180" cy="180"/>
            </a:xfrm>
          </p:grpSpPr>
          <p:sp>
            <p:nvSpPr>
              <p:cNvPr id="64" name="Line 38"/>
              <p:cNvSpPr>
                <a:spLocks noChangeShapeType="1"/>
              </p:cNvSpPr>
              <p:nvPr/>
            </p:nvSpPr>
            <p:spPr bwMode="auto">
              <a:xfrm>
                <a:off x="2168" y="1848"/>
                <a:ext cx="5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39"/>
              <p:cNvSpPr>
                <a:spLocks noChangeShapeType="1"/>
              </p:cNvSpPr>
              <p:nvPr/>
            </p:nvSpPr>
            <p:spPr bwMode="auto">
              <a:xfrm flipH="1">
                <a:off x="2324" y="1848"/>
                <a:ext cx="2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Rectangle 40"/>
              <p:cNvSpPr>
                <a:spLocks noChangeArrowheads="1"/>
              </p:cNvSpPr>
              <p:nvPr/>
            </p:nvSpPr>
            <p:spPr bwMode="auto">
              <a:xfrm>
                <a:off x="2224" y="1944"/>
                <a:ext cx="100" cy="8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" name="Oval 41"/>
            <p:cNvSpPr>
              <a:spLocks noChangeArrowheads="1"/>
            </p:cNvSpPr>
            <p:nvPr/>
          </p:nvSpPr>
          <p:spPr bwMode="auto">
            <a:xfrm>
              <a:off x="6137498" y="2979440"/>
              <a:ext cx="74613" cy="96838"/>
            </a:xfrm>
            <a:prstGeom prst="ellipse">
              <a:avLst/>
            </a:prstGeom>
            <a:solidFill>
              <a:srgbClr val="063DE8"/>
            </a:solidFill>
            <a:ln w="9525">
              <a:solidFill>
                <a:srgbClr val="063DE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42"/>
            <p:cNvSpPr>
              <a:spLocks noChangeArrowheads="1"/>
            </p:cNvSpPr>
            <p:nvPr/>
          </p:nvSpPr>
          <p:spPr bwMode="auto">
            <a:xfrm>
              <a:off x="6137498" y="3076278"/>
              <a:ext cx="74613" cy="96837"/>
            </a:xfrm>
            <a:prstGeom prst="ellipse">
              <a:avLst/>
            </a:prstGeom>
            <a:solidFill>
              <a:srgbClr val="063DE8"/>
            </a:solidFill>
            <a:ln w="9525">
              <a:solidFill>
                <a:srgbClr val="063DE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43"/>
            <p:cNvSpPr txBox="1">
              <a:spLocks noChangeArrowheads="1"/>
            </p:cNvSpPr>
            <p:nvPr/>
          </p:nvSpPr>
          <p:spPr bwMode="auto">
            <a:xfrm>
              <a:off x="3864198" y="4274840"/>
              <a:ext cx="12192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en-US" sz="1200" b="1" dirty="0"/>
                <a:t>HFEs</a:t>
              </a:r>
              <a:endParaRPr lang="en-US" altLang="en-US" sz="800" b="1" dirty="0"/>
            </a:p>
          </p:txBody>
        </p:sp>
        <p:sp>
          <p:nvSpPr>
            <p:cNvPr id="36" name="Text Box 44"/>
            <p:cNvSpPr txBox="1">
              <a:spLocks noChangeArrowheads="1"/>
            </p:cNvSpPr>
            <p:nvPr/>
          </p:nvSpPr>
          <p:spPr bwMode="auto">
            <a:xfrm>
              <a:off x="3030761" y="4686339"/>
              <a:ext cx="1087438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en-US" sz="1200" b="1" dirty="0" smtClean="0"/>
                <a:t>Distillation</a:t>
              </a:r>
              <a:endParaRPr lang="en-US" altLang="en-US" sz="800" b="1" dirty="0"/>
            </a:p>
          </p:txBody>
        </p:sp>
        <p:sp>
          <p:nvSpPr>
            <p:cNvPr id="37" name="Freeform 45"/>
            <p:cNvSpPr>
              <a:spLocks/>
            </p:cNvSpPr>
            <p:nvPr/>
          </p:nvSpPr>
          <p:spPr bwMode="auto">
            <a:xfrm flipV="1">
              <a:off x="3935636" y="3076278"/>
              <a:ext cx="2201862" cy="87312"/>
            </a:xfrm>
            <a:custGeom>
              <a:avLst/>
              <a:gdLst>
                <a:gd name="T0" fmla="*/ 0 w 696"/>
                <a:gd name="T1" fmla="*/ 10 h 23"/>
                <a:gd name="T2" fmla="*/ 80 w 696"/>
                <a:gd name="T3" fmla="*/ 2 h 23"/>
                <a:gd name="T4" fmla="*/ 200 w 696"/>
                <a:gd name="T5" fmla="*/ 22 h 23"/>
                <a:gd name="T6" fmla="*/ 316 w 696"/>
                <a:gd name="T7" fmla="*/ 6 h 23"/>
                <a:gd name="T8" fmla="*/ 416 w 696"/>
                <a:gd name="T9" fmla="*/ 18 h 23"/>
                <a:gd name="T10" fmla="*/ 504 w 696"/>
                <a:gd name="T11" fmla="*/ 2 h 23"/>
                <a:gd name="T12" fmla="*/ 696 w 696"/>
                <a:gd name="T13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6" h="23">
                  <a:moveTo>
                    <a:pt x="0" y="10"/>
                  </a:moveTo>
                  <a:cubicBezTo>
                    <a:pt x="23" y="5"/>
                    <a:pt x="47" y="0"/>
                    <a:pt x="80" y="2"/>
                  </a:cubicBezTo>
                  <a:cubicBezTo>
                    <a:pt x="113" y="4"/>
                    <a:pt x="161" y="21"/>
                    <a:pt x="200" y="22"/>
                  </a:cubicBezTo>
                  <a:cubicBezTo>
                    <a:pt x="239" y="23"/>
                    <a:pt x="280" y="7"/>
                    <a:pt x="316" y="6"/>
                  </a:cubicBezTo>
                  <a:cubicBezTo>
                    <a:pt x="352" y="5"/>
                    <a:pt x="385" y="19"/>
                    <a:pt x="416" y="18"/>
                  </a:cubicBezTo>
                  <a:cubicBezTo>
                    <a:pt x="447" y="17"/>
                    <a:pt x="457" y="2"/>
                    <a:pt x="504" y="2"/>
                  </a:cubicBezTo>
                  <a:cubicBezTo>
                    <a:pt x="551" y="2"/>
                    <a:pt x="664" y="15"/>
                    <a:pt x="696" y="1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46"/>
            <p:cNvSpPr txBox="1">
              <a:spLocks noChangeArrowheads="1"/>
            </p:cNvSpPr>
            <p:nvPr/>
          </p:nvSpPr>
          <p:spPr bwMode="auto">
            <a:xfrm>
              <a:off x="4191223" y="3303290"/>
              <a:ext cx="81597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en-US" sz="1200" b="1" dirty="0" smtClean="0"/>
                <a:t>Vapor</a:t>
              </a:r>
              <a:endParaRPr lang="en-US" altLang="en-US" sz="800" b="1" dirty="0"/>
            </a:p>
          </p:txBody>
        </p:sp>
        <p:sp>
          <p:nvSpPr>
            <p:cNvPr id="39" name="Text Box 47"/>
            <p:cNvSpPr txBox="1">
              <a:spLocks noChangeArrowheads="1"/>
            </p:cNvSpPr>
            <p:nvPr/>
          </p:nvSpPr>
          <p:spPr bwMode="auto">
            <a:xfrm>
              <a:off x="2795811" y="2593678"/>
              <a:ext cx="234950" cy="214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en-US" sz="800" b="1" dirty="0"/>
                <a:t>1</a:t>
              </a:r>
            </a:p>
          </p:txBody>
        </p:sp>
        <p:sp>
          <p:nvSpPr>
            <p:cNvPr id="40" name="Text Box 48"/>
            <p:cNvSpPr txBox="1">
              <a:spLocks noChangeArrowheads="1"/>
            </p:cNvSpPr>
            <p:nvPr/>
          </p:nvSpPr>
          <p:spPr bwMode="auto">
            <a:xfrm>
              <a:off x="4319811" y="4054178"/>
              <a:ext cx="314325" cy="214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en-US" sz="800" b="1"/>
                <a:t>2</a:t>
              </a:r>
            </a:p>
          </p:txBody>
        </p:sp>
        <p:sp>
          <p:nvSpPr>
            <p:cNvPr id="41" name="Text Box 49"/>
            <p:cNvSpPr txBox="1">
              <a:spLocks noChangeArrowheads="1"/>
            </p:cNvSpPr>
            <p:nvPr/>
          </p:nvSpPr>
          <p:spPr bwMode="auto">
            <a:xfrm>
              <a:off x="4951636" y="3385840"/>
              <a:ext cx="363537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en-US" sz="800" b="1"/>
                <a:t>4</a:t>
              </a:r>
            </a:p>
          </p:txBody>
        </p:sp>
        <p:sp>
          <p:nvSpPr>
            <p:cNvPr id="42" name="Text Box 50"/>
            <p:cNvSpPr txBox="1">
              <a:spLocks noChangeArrowheads="1"/>
            </p:cNvSpPr>
            <p:nvPr/>
          </p:nvSpPr>
          <p:spPr bwMode="auto">
            <a:xfrm>
              <a:off x="4951636" y="2673053"/>
              <a:ext cx="234950" cy="214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800" b="1" dirty="0"/>
                <a:t>5</a:t>
              </a:r>
            </a:p>
          </p:txBody>
        </p:sp>
        <p:sp>
          <p:nvSpPr>
            <p:cNvPr id="43" name="Text Box 51"/>
            <p:cNvSpPr txBox="1">
              <a:spLocks noChangeArrowheads="1"/>
            </p:cNvSpPr>
            <p:nvPr/>
          </p:nvSpPr>
          <p:spPr bwMode="auto">
            <a:xfrm>
              <a:off x="2360042" y="4686002"/>
              <a:ext cx="9032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en-US" sz="1200" b="1" dirty="0" smtClean="0"/>
                <a:t>Flush </a:t>
              </a:r>
              <a:endParaRPr lang="en-US" altLang="en-US" sz="800" b="1" dirty="0"/>
            </a:p>
          </p:txBody>
        </p:sp>
        <p:sp>
          <p:nvSpPr>
            <p:cNvPr id="44" name="Text Box 52"/>
            <p:cNvSpPr txBox="1">
              <a:spLocks noChangeArrowheads="1"/>
            </p:cNvSpPr>
            <p:nvPr/>
          </p:nvSpPr>
          <p:spPr bwMode="auto">
            <a:xfrm>
              <a:off x="3392173" y="4372700"/>
              <a:ext cx="242375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800" b="1" dirty="0"/>
                <a:t>6</a:t>
              </a:r>
              <a:endParaRPr lang="en-US" altLang="en-US" sz="800" b="1" dirty="0"/>
            </a:p>
          </p:txBody>
        </p:sp>
        <p:sp>
          <p:nvSpPr>
            <p:cNvPr id="45" name="Line 53"/>
            <p:cNvSpPr>
              <a:spLocks noChangeShapeType="1"/>
            </p:cNvSpPr>
            <p:nvPr/>
          </p:nvSpPr>
          <p:spPr bwMode="auto">
            <a:xfrm flipV="1">
              <a:off x="4951636" y="3912890"/>
              <a:ext cx="0" cy="7127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54"/>
            <p:cNvSpPr>
              <a:spLocks noChangeShapeType="1"/>
            </p:cNvSpPr>
            <p:nvPr/>
          </p:nvSpPr>
          <p:spPr bwMode="auto">
            <a:xfrm flipV="1">
              <a:off x="4951636" y="3814465"/>
              <a:ext cx="88900" cy="984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55"/>
            <p:cNvSpPr>
              <a:spLocks noChangeShapeType="1"/>
            </p:cNvSpPr>
            <p:nvPr/>
          </p:nvSpPr>
          <p:spPr bwMode="auto">
            <a:xfrm>
              <a:off x="5040536" y="3814465"/>
              <a:ext cx="0" cy="8064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56"/>
            <p:cNvSpPr>
              <a:spLocks noChangeShapeType="1"/>
            </p:cNvSpPr>
            <p:nvPr/>
          </p:nvSpPr>
          <p:spPr bwMode="auto">
            <a:xfrm>
              <a:off x="5040536" y="4620915"/>
              <a:ext cx="10223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57"/>
            <p:cNvSpPr>
              <a:spLocks/>
            </p:cNvSpPr>
            <p:nvPr/>
          </p:nvSpPr>
          <p:spPr bwMode="auto">
            <a:xfrm>
              <a:off x="5040536" y="3782715"/>
              <a:ext cx="1022350" cy="74613"/>
            </a:xfrm>
            <a:custGeom>
              <a:avLst/>
              <a:gdLst>
                <a:gd name="T0" fmla="*/ 0 w 588"/>
                <a:gd name="T1" fmla="*/ 14 h 27"/>
                <a:gd name="T2" fmla="*/ 132 w 588"/>
                <a:gd name="T3" fmla="*/ 26 h 27"/>
                <a:gd name="T4" fmla="*/ 232 w 588"/>
                <a:gd name="T5" fmla="*/ 6 h 27"/>
                <a:gd name="T6" fmla="*/ 356 w 588"/>
                <a:gd name="T7" fmla="*/ 26 h 27"/>
                <a:gd name="T8" fmla="*/ 452 w 588"/>
                <a:gd name="T9" fmla="*/ 2 h 27"/>
                <a:gd name="T10" fmla="*/ 588 w 588"/>
                <a:gd name="T11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8" h="27">
                  <a:moveTo>
                    <a:pt x="0" y="14"/>
                  </a:moveTo>
                  <a:cubicBezTo>
                    <a:pt x="46" y="20"/>
                    <a:pt x="93" y="27"/>
                    <a:pt x="132" y="26"/>
                  </a:cubicBezTo>
                  <a:cubicBezTo>
                    <a:pt x="171" y="25"/>
                    <a:pt x="195" y="6"/>
                    <a:pt x="232" y="6"/>
                  </a:cubicBezTo>
                  <a:cubicBezTo>
                    <a:pt x="269" y="6"/>
                    <a:pt x="319" y="27"/>
                    <a:pt x="356" y="26"/>
                  </a:cubicBezTo>
                  <a:cubicBezTo>
                    <a:pt x="393" y="25"/>
                    <a:pt x="413" y="4"/>
                    <a:pt x="452" y="2"/>
                  </a:cubicBezTo>
                  <a:cubicBezTo>
                    <a:pt x="491" y="0"/>
                    <a:pt x="565" y="12"/>
                    <a:pt x="588" y="1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0" name="Group 58"/>
            <p:cNvGrpSpPr>
              <a:grpSpLocks/>
            </p:cNvGrpSpPr>
            <p:nvPr/>
          </p:nvGrpSpPr>
          <p:grpSpPr bwMode="auto">
            <a:xfrm rot="16200000">
              <a:off x="2294161" y="2636540"/>
              <a:ext cx="120650" cy="317500"/>
              <a:chOff x="918" y="3064"/>
              <a:chExt cx="76" cy="200"/>
            </a:xfrm>
          </p:grpSpPr>
          <p:grpSp>
            <p:nvGrpSpPr>
              <p:cNvPr id="59" name="Group 59"/>
              <p:cNvGrpSpPr>
                <a:grpSpLocks/>
              </p:cNvGrpSpPr>
              <p:nvPr/>
            </p:nvGrpSpPr>
            <p:grpSpPr bwMode="auto">
              <a:xfrm>
                <a:off x="918" y="3104"/>
                <a:ext cx="76" cy="120"/>
                <a:chOff x="962" y="3104"/>
                <a:chExt cx="76" cy="120"/>
              </a:xfrm>
            </p:grpSpPr>
            <p:sp>
              <p:nvSpPr>
                <p:cNvPr id="62" name="AutoShape 60"/>
                <p:cNvSpPr>
                  <a:spLocks noChangeArrowheads="1"/>
                </p:cNvSpPr>
                <p:nvPr/>
              </p:nvSpPr>
              <p:spPr bwMode="auto">
                <a:xfrm>
                  <a:off x="962" y="3164"/>
                  <a:ext cx="76" cy="6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AutoShape 61"/>
                <p:cNvSpPr>
                  <a:spLocks noChangeArrowheads="1"/>
                </p:cNvSpPr>
                <p:nvPr/>
              </p:nvSpPr>
              <p:spPr bwMode="auto">
                <a:xfrm rot="10887083">
                  <a:off x="962" y="3104"/>
                  <a:ext cx="76" cy="6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0" name="Line 62"/>
              <p:cNvSpPr>
                <a:spLocks noChangeShapeType="1"/>
              </p:cNvSpPr>
              <p:nvPr/>
            </p:nvSpPr>
            <p:spPr bwMode="auto">
              <a:xfrm>
                <a:off x="958" y="3224"/>
                <a:ext cx="0" cy="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Line 63"/>
              <p:cNvSpPr>
                <a:spLocks noChangeShapeType="1"/>
              </p:cNvSpPr>
              <p:nvPr/>
            </p:nvSpPr>
            <p:spPr bwMode="auto">
              <a:xfrm>
                <a:off x="958" y="3064"/>
                <a:ext cx="0" cy="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" name="Group 64"/>
            <p:cNvGrpSpPr>
              <a:grpSpLocks/>
            </p:cNvGrpSpPr>
            <p:nvPr/>
          </p:nvGrpSpPr>
          <p:grpSpPr bwMode="auto">
            <a:xfrm rot="16200000">
              <a:off x="2954561" y="4447878"/>
              <a:ext cx="120650" cy="317500"/>
              <a:chOff x="918" y="3064"/>
              <a:chExt cx="76" cy="200"/>
            </a:xfrm>
          </p:grpSpPr>
          <p:grpSp>
            <p:nvGrpSpPr>
              <p:cNvPr id="54" name="Group 65"/>
              <p:cNvGrpSpPr>
                <a:grpSpLocks/>
              </p:cNvGrpSpPr>
              <p:nvPr/>
            </p:nvGrpSpPr>
            <p:grpSpPr bwMode="auto">
              <a:xfrm>
                <a:off x="918" y="3104"/>
                <a:ext cx="76" cy="120"/>
                <a:chOff x="962" y="3104"/>
                <a:chExt cx="76" cy="120"/>
              </a:xfrm>
            </p:grpSpPr>
            <p:sp>
              <p:nvSpPr>
                <p:cNvPr id="57" name="AutoShape 66"/>
                <p:cNvSpPr>
                  <a:spLocks noChangeArrowheads="1"/>
                </p:cNvSpPr>
                <p:nvPr/>
              </p:nvSpPr>
              <p:spPr bwMode="auto">
                <a:xfrm>
                  <a:off x="962" y="3164"/>
                  <a:ext cx="76" cy="6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AutoShape 67"/>
                <p:cNvSpPr>
                  <a:spLocks noChangeArrowheads="1"/>
                </p:cNvSpPr>
                <p:nvPr/>
              </p:nvSpPr>
              <p:spPr bwMode="auto">
                <a:xfrm rot="10887083">
                  <a:off x="962" y="3104"/>
                  <a:ext cx="76" cy="6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5" name="Line 68"/>
              <p:cNvSpPr>
                <a:spLocks noChangeShapeType="1"/>
              </p:cNvSpPr>
              <p:nvPr/>
            </p:nvSpPr>
            <p:spPr bwMode="auto">
              <a:xfrm>
                <a:off x="958" y="3224"/>
                <a:ext cx="0" cy="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69"/>
              <p:cNvSpPr>
                <a:spLocks noChangeShapeType="1"/>
              </p:cNvSpPr>
              <p:nvPr/>
            </p:nvSpPr>
            <p:spPr bwMode="auto">
              <a:xfrm>
                <a:off x="958" y="3064"/>
                <a:ext cx="0" cy="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" name="Text Box 70"/>
            <p:cNvSpPr txBox="1">
              <a:spLocks noChangeArrowheads="1"/>
            </p:cNvSpPr>
            <p:nvPr/>
          </p:nvSpPr>
          <p:spPr bwMode="auto">
            <a:xfrm>
              <a:off x="4930998" y="4274840"/>
              <a:ext cx="126206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fr-FR" altLang="en-US" sz="1200" b="1"/>
                <a:t>HFEs</a:t>
              </a:r>
              <a:endParaRPr lang="fr-FR" altLang="en-US" sz="800" b="1"/>
            </a:p>
          </p:txBody>
        </p:sp>
        <p:sp>
          <p:nvSpPr>
            <p:cNvPr id="53" name="Text Box 71"/>
            <p:cNvSpPr txBox="1">
              <a:spLocks noChangeArrowheads="1"/>
            </p:cNvSpPr>
            <p:nvPr/>
          </p:nvSpPr>
          <p:spPr bwMode="auto">
            <a:xfrm>
              <a:off x="5408836" y="4054178"/>
              <a:ext cx="234950" cy="214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fr-FR" altLang="en-US" sz="800" b="1"/>
                <a:t>3</a:t>
              </a:r>
            </a:p>
          </p:txBody>
        </p:sp>
      </p:grpSp>
      <p:sp>
        <p:nvSpPr>
          <p:cNvPr id="70" name="Line 73"/>
          <p:cNvSpPr>
            <a:spLocks noChangeShapeType="1"/>
          </p:cNvSpPr>
          <p:nvPr/>
        </p:nvSpPr>
        <p:spPr bwMode="auto">
          <a:xfrm>
            <a:off x="717252" y="1484784"/>
            <a:ext cx="7023100" cy="0"/>
          </a:xfrm>
          <a:prstGeom prst="line">
            <a:avLst/>
          </a:prstGeom>
          <a:noFill/>
          <a:ln w="25400">
            <a:solidFill>
              <a:srgbClr val="6E004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TextBox 5"/>
          <p:cNvSpPr txBox="1">
            <a:spLocks noChangeArrowheads="1"/>
          </p:cNvSpPr>
          <p:nvPr/>
        </p:nvSpPr>
        <p:spPr bwMode="auto">
          <a:xfrm>
            <a:off x="429386" y="304801"/>
            <a:ext cx="506260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fr-FR" sz="2800" dirty="0" smtClean="0">
                <a:latin typeface="TrebuchetMS-Bold" charset="0"/>
                <a:ea typeface="MS PGothic" panose="020B0600070205080204" pitchFamily="34" charset="-128"/>
              </a:rPr>
              <a:t>Separated Co-solvent Process</a:t>
            </a:r>
            <a:endParaRPr lang="en-US" altLang="fr-FR" sz="2800" dirty="0">
              <a:latin typeface="TrebuchetMS-Bold" charset="0"/>
              <a:ea typeface="MS PGothic" panose="020B0600070205080204" pitchFamily="34" charset="-128"/>
            </a:endParaRPr>
          </a:p>
        </p:txBody>
      </p:sp>
      <p:sp>
        <p:nvSpPr>
          <p:cNvPr id="73" name="TextBox 6"/>
          <p:cNvSpPr txBox="1">
            <a:spLocks noChangeArrowheads="1"/>
          </p:cNvSpPr>
          <p:nvPr/>
        </p:nvSpPr>
        <p:spPr bwMode="auto">
          <a:xfrm>
            <a:off x="899592" y="5445224"/>
            <a:ext cx="7565045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dirty="0" smtClean="0"/>
              <a:t>Manage each sump perfectly</a:t>
            </a:r>
          </a:p>
          <a:p>
            <a:pPr algn="ctr"/>
            <a:r>
              <a:rPr lang="en-US" altLang="en-US" sz="2000" dirty="0" smtClean="0"/>
              <a:t>Separation for optimum performance </a:t>
            </a:r>
            <a:r>
              <a:rPr lang="en-US" altLang="en-US" sz="2000" dirty="0"/>
              <a:t>a</a:t>
            </a:r>
            <a:r>
              <a:rPr lang="en-US" altLang="en-US" sz="2000" dirty="0" smtClean="0"/>
              <a:t>nd minimal product losses</a:t>
            </a:r>
          </a:p>
        </p:txBody>
      </p:sp>
      <p:sp>
        <p:nvSpPr>
          <p:cNvPr id="74" name="Text Box 4"/>
          <p:cNvSpPr txBox="1">
            <a:spLocks noChangeArrowheads="1"/>
          </p:cNvSpPr>
          <p:nvPr/>
        </p:nvSpPr>
        <p:spPr bwMode="auto">
          <a:xfrm>
            <a:off x="684213" y="1139825"/>
            <a:ext cx="70214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fr-FR" sz="2000" dirty="0" err="1" smtClean="0">
                <a:latin typeface="Trebuchet MS" panose="020B0603020202020204" pitchFamily="34" charset="0"/>
                <a:ea typeface="MS PGothic" panose="020B0600070205080204" pitchFamily="34" charset="-128"/>
              </a:rPr>
              <a:t>Separated</a:t>
            </a:r>
            <a:r>
              <a:rPr lang="fr-FR" altLang="fr-FR" sz="2000" dirty="0" smtClean="0">
                <a:latin typeface="Trebuchet MS" panose="020B0603020202020204" pitchFamily="34" charset="0"/>
                <a:ea typeface="MS PGothic" panose="020B0600070205080204" pitchFamily="34" charset="-128"/>
              </a:rPr>
              <a:t> </a:t>
            </a:r>
            <a:r>
              <a:rPr lang="fr-FR" altLang="fr-FR" sz="2000" dirty="0" err="1" smtClean="0">
                <a:latin typeface="Trebuchet MS" panose="020B0603020202020204" pitchFamily="34" charset="0"/>
                <a:ea typeface="MS PGothic" panose="020B0600070205080204" pitchFamily="34" charset="-128"/>
              </a:rPr>
              <a:t>co-solvent</a:t>
            </a:r>
            <a:r>
              <a:rPr lang="fr-FR" altLang="fr-FR" sz="2000" dirty="0" smtClean="0">
                <a:latin typeface="Trebuchet MS" panose="020B0603020202020204" pitchFamily="34" charset="0"/>
                <a:ea typeface="MS PGothic" panose="020B0600070205080204" pitchFamily="34" charset="-128"/>
              </a:rPr>
              <a:t>:  </a:t>
            </a:r>
            <a:r>
              <a:rPr lang="fr-FR" altLang="fr-FR" sz="2000" dirty="0" err="1">
                <a:latin typeface="Trebuchet MS" panose="020B0603020202020204" pitchFamily="34" charset="0"/>
                <a:ea typeface="MS PGothic" panose="020B0600070205080204" pitchFamily="34" charset="-128"/>
              </a:rPr>
              <a:t>Formulated</a:t>
            </a:r>
            <a:r>
              <a:rPr lang="fr-FR" altLang="fr-FR" sz="2000" dirty="0">
                <a:latin typeface="Trebuchet MS" panose="020B0603020202020204" pitchFamily="34" charset="0"/>
                <a:ea typeface="MS PGothic" panose="020B0600070205080204" pitchFamily="34" charset="-128"/>
              </a:rPr>
              <a:t> </a:t>
            </a:r>
            <a:r>
              <a:rPr lang="fr-FR" altLang="fr-FR" sz="2000" dirty="0" err="1">
                <a:latin typeface="Trebuchet MS" panose="020B0603020202020204" pitchFamily="34" charset="0"/>
                <a:ea typeface="MS PGothic" panose="020B0600070205080204" pitchFamily="34" charset="-128"/>
              </a:rPr>
              <a:t>Hydrocarbons</a:t>
            </a:r>
            <a:r>
              <a:rPr lang="fr-FR" altLang="fr-FR" sz="2000" dirty="0">
                <a:latin typeface="Trebuchet MS" panose="020B0603020202020204" pitchFamily="34" charset="0"/>
                <a:ea typeface="MS PGothic" panose="020B0600070205080204" pitchFamily="34" charset="-128"/>
              </a:rPr>
              <a:t> +</a:t>
            </a:r>
            <a:r>
              <a:rPr lang="fr-FR" altLang="fr-FR" sz="2000" dirty="0" err="1">
                <a:latin typeface="Trebuchet MS" panose="020B0603020202020204" pitchFamily="34" charset="0"/>
                <a:ea typeface="MS PGothic" panose="020B0600070205080204" pitchFamily="34" charset="-128"/>
              </a:rPr>
              <a:t>HFEs</a:t>
            </a:r>
            <a:endParaRPr lang="fr-FR" altLang="fr-FR" sz="2000" dirty="0">
              <a:latin typeface="Trebuchet MS" panose="020B0603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fr-FR" altLang="fr-FR" sz="2000" dirty="0">
              <a:latin typeface="Trebuchet MS" panose="020B0603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31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8" descr="fond-ppt-p2-inst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203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95288" y="312837"/>
            <a:ext cx="8208962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fr-FR" sz="2800" dirty="0">
                <a:latin typeface="TrebuchetMS-Bold" charset="0"/>
                <a:ea typeface="MS PGothic" panose="020B0600070205080204" pitchFamily="34" charset="-128"/>
              </a:rPr>
              <a:t>Combined Processes : Detergent + Co-solvent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620167" y="5291360"/>
            <a:ext cx="54721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dirty="0"/>
              <a:t>For High Tech Precision Cleaning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827584" y="4901703"/>
            <a:ext cx="7272807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dirty="0"/>
              <a:t>F</a:t>
            </a:r>
            <a:r>
              <a:rPr lang="en-US" altLang="en-US" sz="2000" dirty="0" smtClean="0"/>
              <a:t>ull cleaning spectrum: organics &amp; inorganics</a:t>
            </a:r>
            <a:endParaRPr lang="en-US" alt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547664" y="4797152"/>
            <a:ext cx="5869991" cy="1001985"/>
          </a:xfrm>
          <a:prstGeom prst="rect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80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910" y="2020044"/>
            <a:ext cx="592641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899592" y="1300698"/>
            <a:ext cx="56941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fr-FR" sz="2000" dirty="0" err="1" smtClean="0">
                <a:latin typeface="Trebuchet MS" panose="020B0603020202020204" pitchFamily="34" charset="0"/>
                <a:ea typeface="MS PGothic" panose="020B0600070205080204" pitchFamily="34" charset="-128"/>
              </a:rPr>
              <a:t>Combined</a:t>
            </a:r>
            <a:r>
              <a:rPr lang="fr-FR" altLang="fr-FR" sz="2000" dirty="0" smtClean="0">
                <a:latin typeface="Trebuchet MS" panose="020B0603020202020204" pitchFamily="34" charset="0"/>
                <a:ea typeface="MS PGothic" panose="020B0600070205080204" pitchFamily="34" charset="-128"/>
              </a:rPr>
              <a:t> </a:t>
            </a:r>
            <a:r>
              <a:rPr lang="fr-FR" altLang="fr-FR" sz="2000" dirty="0" err="1" smtClean="0">
                <a:latin typeface="Trebuchet MS" panose="020B0603020202020204" pitchFamily="34" charset="0"/>
                <a:ea typeface="MS PGothic" panose="020B0600070205080204" pitchFamily="34" charset="-128"/>
              </a:rPr>
              <a:t>Detergent</a:t>
            </a:r>
            <a:r>
              <a:rPr lang="fr-FR" altLang="fr-FR" sz="2000" dirty="0" smtClean="0">
                <a:latin typeface="Trebuchet MS" panose="020B0603020202020204" pitchFamily="34" charset="0"/>
                <a:ea typeface="MS PGothic" panose="020B0600070205080204" pitchFamily="34" charset="-128"/>
              </a:rPr>
              <a:t> and </a:t>
            </a:r>
            <a:r>
              <a:rPr lang="fr-FR" altLang="fr-FR" sz="2000" dirty="0" err="1" smtClean="0">
                <a:latin typeface="Trebuchet MS" panose="020B0603020202020204" pitchFamily="34" charset="0"/>
                <a:ea typeface="MS PGothic" panose="020B0600070205080204" pitchFamily="34" charset="-128"/>
              </a:rPr>
              <a:t>co-solvent</a:t>
            </a:r>
            <a:r>
              <a:rPr lang="fr-FR" altLang="fr-FR" sz="2000" dirty="0" smtClean="0">
                <a:latin typeface="Trebuchet MS" panose="020B0603020202020204" pitchFamily="34" charset="0"/>
                <a:ea typeface="MS PGothic" panose="020B0600070205080204" pitchFamily="34" charset="-128"/>
              </a:rPr>
              <a:t> </a:t>
            </a:r>
            <a:r>
              <a:rPr lang="fr-FR" altLang="fr-FR" sz="2000" dirty="0" err="1" smtClean="0">
                <a:latin typeface="Trebuchet MS" panose="020B0603020202020204" pitchFamily="34" charset="0"/>
                <a:ea typeface="MS PGothic" panose="020B0600070205080204" pitchFamily="34" charset="-128"/>
              </a:rPr>
              <a:t>process</a:t>
            </a:r>
            <a:endParaRPr lang="fr-FR" altLang="fr-FR" sz="2000" dirty="0">
              <a:latin typeface="Trebuchet MS" panose="020B0603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753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8" descr="fond-ppt-p2-inst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467544" y="1484784"/>
            <a:ext cx="7023100" cy="0"/>
          </a:xfrm>
          <a:prstGeom prst="line">
            <a:avLst/>
          </a:prstGeom>
          <a:noFill/>
          <a:ln w="25400">
            <a:solidFill>
              <a:srgbClr val="6E004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1250727" y="1700808"/>
            <a:ext cx="5922967" cy="3252787"/>
            <a:chOff x="1342" y="1573"/>
            <a:chExt cx="3731" cy="2049"/>
          </a:xfrm>
        </p:grpSpPr>
        <p:sp>
          <p:nvSpPr>
            <p:cNvPr id="5" name="Text Box 25"/>
            <p:cNvSpPr txBox="1">
              <a:spLocks noChangeArrowheads="1"/>
            </p:cNvSpPr>
            <p:nvPr/>
          </p:nvSpPr>
          <p:spPr bwMode="auto">
            <a:xfrm>
              <a:off x="1561" y="2934"/>
              <a:ext cx="149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200" dirty="0" smtClean="0"/>
                <a:t>Drying Agent  HFE-71DS</a:t>
              </a:r>
              <a:endParaRPr lang="en-US" altLang="en-US" dirty="0"/>
            </a:p>
          </p:txBody>
        </p:sp>
        <p:sp>
          <p:nvSpPr>
            <p:cNvPr id="6" name="Text Box 55"/>
            <p:cNvSpPr txBox="1">
              <a:spLocks noChangeArrowheads="1"/>
            </p:cNvSpPr>
            <p:nvPr/>
          </p:nvSpPr>
          <p:spPr bwMode="auto">
            <a:xfrm>
              <a:off x="4250" y="2198"/>
              <a:ext cx="82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1200" dirty="0" smtClean="0"/>
                <a:t>Water Separator</a:t>
              </a:r>
              <a:endParaRPr lang="en-US" altLang="en-US" sz="1200" dirty="0"/>
            </a:p>
          </p:txBody>
        </p:sp>
        <p:sp>
          <p:nvSpPr>
            <p:cNvPr id="7" name="Text Box 56"/>
            <p:cNvSpPr txBox="1">
              <a:spLocks noChangeArrowheads="1"/>
            </p:cNvSpPr>
            <p:nvPr/>
          </p:nvSpPr>
          <p:spPr bwMode="auto">
            <a:xfrm>
              <a:off x="2862" y="2821"/>
              <a:ext cx="102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en-US" sz="1200" dirty="0" smtClean="0"/>
                <a:t>Rinsing  with            HFE          </a:t>
              </a:r>
              <a:endParaRPr lang="en-US" altLang="en-US" dirty="0"/>
            </a:p>
          </p:txBody>
        </p:sp>
        <p:sp>
          <p:nvSpPr>
            <p:cNvPr id="8" name="Text Box 62"/>
            <p:cNvSpPr txBox="1">
              <a:spLocks noChangeArrowheads="1"/>
            </p:cNvSpPr>
            <p:nvPr/>
          </p:nvSpPr>
          <p:spPr bwMode="auto">
            <a:xfrm>
              <a:off x="2918" y="2273"/>
              <a:ext cx="75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en-US" sz="1200" dirty="0" smtClean="0"/>
                <a:t>HFE vapors</a:t>
              </a:r>
              <a:endParaRPr lang="en-US" altLang="en-US" dirty="0"/>
            </a:p>
          </p:txBody>
        </p:sp>
        <p:sp>
          <p:nvSpPr>
            <p:cNvPr id="9" name="Line 63"/>
            <p:cNvSpPr>
              <a:spLocks noChangeShapeType="1"/>
            </p:cNvSpPr>
            <p:nvPr/>
          </p:nvSpPr>
          <p:spPr bwMode="auto">
            <a:xfrm flipH="1" flipV="1">
              <a:off x="1733" y="2123"/>
              <a:ext cx="397" cy="58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64"/>
            <p:cNvSpPr txBox="1">
              <a:spLocks noChangeArrowheads="1"/>
            </p:cNvSpPr>
            <p:nvPr/>
          </p:nvSpPr>
          <p:spPr bwMode="auto">
            <a:xfrm>
              <a:off x="1342" y="1932"/>
              <a:ext cx="45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en-US" sz="1200" dirty="0" smtClean="0"/>
                <a:t>Exit</a:t>
              </a:r>
              <a:endParaRPr lang="en-US" altLang="en-US" dirty="0"/>
            </a:p>
          </p:txBody>
        </p:sp>
        <p:sp>
          <p:nvSpPr>
            <p:cNvPr id="11" name="Line 65"/>
            <p:cNvSpPr>
              <a:spLocks noChangeShapeType="1"/>
            </p:cNvSpPr>
            <p:nvPr/>
          </p:nvSpPr>
          <p:spPr bwMode="auto">
            <a:xfrm flipH="1" flipV="1">
              <a:off x="2130" y="2123"/>
              <a:ext cx="179" cy="60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66"/>
            <p:cNvSpPr txBox="1">
              <a:spLocks noChangeArrowheads="1"/>
            </p:cNvSpPr>
            <p:nvPr/>
          </p:nvSpPr>
          <p:spPr bwMode="auto">
            <a:xfrm>
              <a:off x="1856" y="1932"/>
              <a:ext cx="37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1200" dirty="0" smtClean="0"/>
                <a:t>Water</a:t>
              </a:r>
              <a:endParaRPr lang="en-US" altLang="en-US" dirty="0"/>
            </a:p>
          </p:txBody>
        </p:sp>
        <p:sp>
          <p:nvSpPr>
            <p:cNvPr id="13" name="Text Box 68"/>
            <p:cNvSpPr txBox="1">
              <a:spLocks noChangeArrowheads="1"/>
            </p:cNvSpPr>
            <p:nvPr/>
          </p:nvSpPr>
          <p:spPr bwMode="auto">
            <a:xfrm>
              <a:off x="1697" y="3309"/>
              <a:ext cx="4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en-US" sz="1200" dirty="0" smtClean="0"/>
                <a:t>Pump</a:t>
              </a:r>
              <a:endParaRPr lang="en-US" altLang="en-US" dirty="0"/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1935" y="3492"/>
              <a:ext cx="105" cy="130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1935" y="3622"/>
              <a:ext cx="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H="1">
              <a:off x="1620" y="3622"/>
              <a:ext cx="393" cy="0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 flipV="1">
              <a:off x="1620" y="3226"/>
              <a:ext cx="0" cy="396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2040" y="3622"/>
              <a:ext cx="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2040" y="3553"/>
              <a:ext cx="0" cy="6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1935" y="3553"/>
              <a:ext cx="0" cy="6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1515" y="3229"/>
              <a:ext cx="24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 flipV="1">
              <a:off x="1515" y="2544"/>
              <a:ext cx="0" cy="68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1515" y="2544"/>
              <a:ext cx="98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1889" y="2859"/>
              <a:ext cx="0" cy="37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 flipV="1">
              <a:off x="1936" y="2598"/>
              <a:ext cx="0" cy="57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2356" y="2598"/>
              <a:ext cx="0" cy="57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V="1">
              <a:off x="2403" y="2703"/>
              <a:ext cx="0" cy="5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2496" y="2703"/>
              <a:ext cx="0" cy="5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auto">
            <a:xfrm>
              <a:off x="2917" y="2703"/>
              <a:ext cx="47" cy="53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2964" y="2703"/>
              <a:ext cx="0" cy="789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 flipV="1">
              <a:off x="3477" y="2544"/>
              <a:ext cx="0" cy="68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 flipV="1">
              <a:off x="3991" y="1573"/>
              <a:ext cx="0" cy="165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 flipV="1">
              <a:off x="2496" y="1573"/>
              <a:ext cx="0" cy="97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1"/>
            <p:cNvSpPr>
              <a:spLocks noChangeArrowheads="1"/>
            </p:cNvSpPr>
            <p:nvPr/>
          </p:nvSpPr>
          <p:spPr bwMode="auto">
            <a:xfrm>
              <a:off x="2496" y="1967"/>
              <a:ext cx="47" cy="52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2"/>
            <p:cNvSpPr>
              <a:spLocks noChangeArrowheads="1"/>
            </p:cNvSpPr>
            <p:nvPr/>
          </p:nvSpPr>
          <p:spPr bwMode="auto">
            <a:xfrm>
              <a:off x="2496" y="2072"/>
              <a:ext cx="47" cy="5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 flipV="1">
              <a:off x="2496" y="2123"/>
              <a:ext cx="93" cy="5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 flipH="1" flipV="1">
              <a:off x="3897" y="2123"/>
              <a:ext cx="94" cy="5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35"/>
            <p:cNvSpPr>
              <a:spLocks noChangeArrowheads="1"/>
            </p:cNvSpPr>
            <p:nvPr/>
          </p:nvSpPr>
          <p:spPr bwMode="auto">
            <a:xfrm>
              <a:off x="3944" y="1967"/>
              <a:ext cx="47" cy="52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36"/>
            <p:cNvSpPr>
              <a:spLocks noChangeArrowheads="1"/>
            </p:cNvSpPr>
            <p:nvPr/>
          </p:nvSpPr>
          <p:spPr bwMode="auto">
            <a:xfrm>
              <a:off x="3944" y="2072"/>
              <a:ext cx="47" cy="5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37"/>
            <p:cNvSpPr>
              <a:spLocks noChangeArrowheads="1"/>
            </p:cNvSpPr>
            <p:nvPr/>
          </p:nvSpPr>
          <p:spPr bwMode="auto">
            <a:xfrm>
              <a:off x="2496" y="1862"/>
              <a:ext cx="47" cy="52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auto">
            <a:xfrm>
              <a:off x="3944" y="1862"/>
              <a:ext cx="47" cy="52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>
              <a:off x="2964" y="2598"/>
              <a:ext cx="0" cy="63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 flipH="1">
              <a:off x="2776" y="2756"/>
              <a:ext cx="14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1515" y="2938"/>
              <a:ext cx="366" cy="39"/>
            </a:xfrm>
            <a:custGeom>
              <a:avLst/>
              <a:gdLst>
                <a:gd name="T0" fmla="*/ 0 w 376"/>
                <a:gd name="T1" fmla="*/ 29 h 35"/>
                <a:gd name="T2" fmla="*/ 72 w 376"/>
                <a:gd name="T3" fmla="*/ 9 h 35"/>
                <a:gd name="T4" fmla="*/ 120 w 376"/>
                <a:gd name="T5" fmla="*/ 25 h 35"/>
                <a:gd name="T6" fmla="*/ 212 w 376"/>
                <a:gd name="T7" fmla="*/ 13 h 35"/>
                <a:gd name="T8" fmla="*/ 272 w 376"/>
                <a:gd name="T9" fmla="*/ 33 h 35"/>
                <a:gd name="T10" fmla="*/ 344 w 376"/>
                <a:gd name="T11" fmla="*/ 1 h 35"/>
                <a:gd name="T12" fmla="*/ 376 w 376"/>
                <a:gd name="T13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35">
                  <a:moveTo>
                    <a:pt x="0" y="29"/>
                  </a:moveTo>
                  <a:cubicBezTo>
                    <a:pt x="26" y="19"/>
                    <a:pt x="52" y="10"/>
                    <a:pt x="72" y="9"/>
                  </a:cubicBezTo>
                  <a:cubicBezTo>
                    <a:pt x="92" y="8"/>
                    <a:pt x="97" y="24"/>
                    <a:pt x="120" y="25"/>
                  </a:cubicBezTo>
                  <a:cubicBezTo>
                    <a:pt x="143" y="26"/>
                    <a:pt x="187" y="12"/>
                    <a:pt x="212" y="13"/>
                  </a:cubicBezTo>
                  <a:cubicBezTo>
                    <a:pt x="237" y="14"/>
                    <a:pt x="250" y="35"/>
                    <a:pt x="272" y="33"/>
                  </a:cubicBezTo>
                  <a:cubicBezTo>
                    <a:pt x="294" y="31"/>
                    <a:pt x="327" y="2"/>
                    <a:pt x="344" y="1"/>
                  </a:cubicBezTo>
                  <a:cubicBezTo>
                    <a:pt x="361" y="0"/>
                    <a:pt x="369" y="22"/>
                    <a:pt x="376" y="2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1885" y="2846"/>
              <a:ext cx="51" cy="13"/>
            </a:xfrm>
            <a:custGeom>
              <a:avLst/>
              <a:gdLst>
                <a:gd name="T0" fmla="*/ 0 w 52"/>
                <a:gd name="T1" fmla="*/ 13 h 13"/>
                <a:gd name="T2" fmla="*/ 28 w 52"/>
                <a:gd name="T3" fmla="*/ 1 h 13"/>
                <a:gd name="T4" fmla="*/ 52 w 52"/>
                <a:gd name="T5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13">
                  <a:moveTo>
                    <a:pt x="0" y="13"/>
                  </a:moveTo>
                  <a:cubicBezTo>
                    <a:pt x="9" y="7"/>
                    <a:pt x="19" y="2"/>
                    <a:pt x="28" y="1"/>
                  </a:cubicBezTo>
                  <a:cubicBezTo>
                    <a:pt x="37" y="0"/>
                    <a:pt x="44" y="4"/>
                    <a:pt x="52" y="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auto">
            <a:xfrm flipH="1" flipV="1">
              <a:off x="2177" y="2703"/>
              <a:ext cx="0" cy="23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44"/>
            <p:cNvSpPr>
              <a:spLocks noChangeShapeType="1"/>
            </p:cNvSpPr>
            <p:nvPr/>
          </p:nvSpPr>
          <p:spPr bwMode="auto">
            <a:xfrm flipV="1">
              <a:off x="2130" y="2703"/>
              <a:ext cx="0" cy="23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45"/>
            <p:cNvSpPr>
              <a:spLocks noChangeShapeType="1"/>
            </p:cNvSpPr>
            <p:nvPr/>
          </p:nvSpPr>
          <p:spPr bwMode="auto">
            <a:xfrm>
              <a:off x="1936" y="2703"/>
              <a:ext cx="4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46"/>
            <p:cNvSpPr>
              <a:spLocks noChangeShapeType="1"/>
            </p:cNvSpPr>
            <p:nvPr/>
          </p:nvSpPr>
          <p:spPr bwMode="auto">
            <a:xfrm>
              <a:off x="1936" y="2756"/>
              <a:ext cx="1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47"/>
            <p:cNvSpPr>
              <a:spLocks noChangeShapeType="1"/>
            </p:cNvSpPr>
            <p:nvPr/>
          </p:nvSpPr>
          <p:spPr bwMode="auto">
            <a:xfrm>
              <a:off x="2177" y="2756"/>
              <a:ext cx="1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48"/>
            <p:cNvSpPr>
              <a:spLocks noChangeShapeType="1"/>
            </p:cNvSpPr>
            <p:nvPr/>
          </p:nvSpPr>
          <p:spPr bwMode="auto">
            <a:xfrm>
              <a:off x="2356" y="2756"/>
              <a:ext cx="4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2407" y="2694"/>
              <a:ext cx="537" cy="43"/>
            </a:xfrm>
            <a:custGeom>
              <a:avLst/>
              <a:gdLst>
                <a:gd name="T0" fmla="*/ 0 w 552"/>
                <a:gd name="T1" fmla="*/ 16 h 40"/>
                <a:gd name="T2" fmla="*/ 64 w 552"/>
                <a:gd name="T3" fmla="*/ 0 h 40"/>
                <a:gd name="T4" fmla="*/ 88 w 552"/>
                <a:gd name="T5" fmla="*/ 16 h 40"/>
                <a:gd name="T6" fmla="*/ 192 w 552"/>
                <a:gd name="T7" fmla="*/ 12 h 40"/>
                <a:gd name="T8" fmla="*/ 264 w 552"/>
                <a:gd name="T9" fmla="*/ 40 h 40"/>
                <a:gd name="T10" fmla="*/ 352 w 552"/>
                <a:gd name="T11" fmla="*/ 12 h 40"/>
                <a:gd name="T12" fmla="*/ 408 w 552"/>
                <a:gd name="T13" fmla="*/ 28 h 40"/>
                <a:gd name="T14" fmla="*/ 480 w 552"/>
                <a:gd name="T15" fmla="*/ 20 h 40"/>
                <a:gd name="T16" fmla="*/ 552 w 552"/>
                <a:gd name="T1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2" h="40">
                  <a:moveTo>
                    <a:pt x="0" y="16"/>
                  </a:moveTo>
                  <a:cubicBezTo>
                    <a:pt x="24" y="8"/>
                    <a:pt x="49" y="0"/>
                    <a:pt x="64" y="0"/>
                  </a:cubicBezTo>
                  <a:cubicBezTo>
                    <a:pt x="79" y="0"/>
                    <a:pt x="67" y="14"/>
                    <a:pt x="88" y="16"/>
                  </a:cubicBezTo>
                  <a:cubicBezTo>
                    <a:pt x="109" y="18"/>
                    <a:pt x="163" y="8"/>
                    <a:pt x="192" y="12"/>
                  </a:cubicBezTo>
                  <a:cubicBezTo>
                    <a:pt x="221" y="16"/>
                    <a:pt x="237" y="40"/>
                    <a:pt x="264" y="40"/>
                  </a:cubicBezTo>
                  <a:cubicBezTo>
                    <a:pt x="291" y="40"/>
                    <a:pt x="328" y="14"/>
                    <a:pt x="352" y="12"/>
                  </a:cubicBezTo>
                  <a:cubicBezTo>
                    <a:pt x="376" y="10"/>
                    <a:pt x="387" y="27"/>
                    <a:pt x="408" y="28"/>
                  </a:cubicBezTo>
                  <a:cubicBezTo>
                    <a:pt x="429" y="29"/>
                    <a:pt x="456" y="19"/>
                    <a:pt x="480" y="20"/>
                  </a:cubicBezTo>
                  <a:cubicBezTo>
                    <a:pt x="504" y="21"/>
                    <a:pt x="543" y="31"/>
                    <a:pt x="552" y="3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2967" y="2577"/>
              <a:ext cx="510" cy="22"/>
            </a:xfrm>
            <a:custGeom>
              <a:avLst/>
              <a:gdLst>
                <a:gd name="T0" fmla="*/ 0 w 524"/>
                <a:gd name="T1" fmla="*/ 20 h 22"/>
                <a:gd name="T2" fmla="*/ 84 w 524"/>
                <a:gd name="T3" fmla="*/ 12 h 22"/>
                <a:gd name="T4" fmla="*/ 176 w 524"/>
                <a:gd name="T5" fmla="*/ 20 h 22"/>
                <a:gd name="T6" fmla="*/ 264 w 524"/>
                <a:gd name="T7" fmla="*/ 0 h 22"/>
                <a:gd name="T8" fmla="*/ 396 w 524"/>
                <a:gd name="T9" fmla="*/ 20 h 22"/>
                <a:gd name="T10" fmla="*/ 444 w 524"/>
                <a:gd name="T11" fmla="*/ 8 h 22"/>
                <a:gd name="T12" fmla="*/ 524 w 524"/>
                <a:gd name="T13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22">
                  <a:moveTo>
                    <a:pt x="0" y="20"/>
                  </a:moveTo>
                  <a:cubicBezTo>
                    <a:pt x="27" y="16"/>
                    <a:pt x="55" y="12"/>
                    <a:pt x="84" y="12"/>
                  </a:cubicBezTo>
                  <a:cubicBezTo>
                    <a:pt x="113" y="12"/>
                    <a:pt x="146" y="22"/>
                    <a:pt x="176" y="20"/>
                  </a:cubicBezTo>
                  <a:cubicBezTo>
                    <a:pt x="206" y="18"/>
                    <a:pt x="227" y="0"/>
                    <a:pt x="264" y="0"/>
                  </a:cubicBezTo>
                  <a:cubicBezTo>
                    <a:pt x="301" y="0"/>
                    <a:pt x="366" y="19"/>
                    <a:pt x="396" y="20"/>
                  </a:cubicBezTo>
                  <a:cubicBezTo>
                    <a:pt x="426" y="21"/>
                    <a:pt x="423" y="10"/>
                    <a:pt x="444" y="8"/>
                  </a:cubicBezTo>
                  <a:cubicBezTo>
                    <a:pt x="465" y="6"/>
                    <a:pt x="511" y="8"/>
                    <a:pt x="524" y="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3480" y="2516"/>
              <a:ext cx="507" cy="36"/>
            </a:xfrm>
            <a:custGeom>
              <a:avLst/>
              <a:gdLst>
                <a:gd name="T0" fmla="*/ 0 w 520"/>
                <a:gd name="T1" fmla="*/ 26 h 32"/>
                <a:gd name="T2" fmla="*/ 76 w 520"/>
                <a:gd name="T3" fmla="*/ 30 h 32"/>
                <a:gd name="T4" fmla="*/ 152 w 520"/>
                <a:gd name="T5" fmla="*/ 14 h 32"/>
                <a:gd name="T6" fmla="*/ 244 w 520"/>
                <a:gd name="T7" fmla="*/ 26 h 32"/>
                <a:gd name="T8" fmla="*/ 324 w 520"/>
                <a:gd name="T9" fmla="*/ 10 h 32"/>
                <a:gd name="T10" fmla="*/ 404 w 520"/>
                <a:gd name="T11" fmla="*/ 26 h 32"/>
                <a:gd name="T12" fmla="*/ 476 w 520"/>
                <a:gd name="T13" fmla="*/ 2 h 32"/>
                <a:gd name="T14" fmla="*/ 520 w 520"/>
                <a:gd name="T15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0" h="32">
                  <a:moveTo>
                    <a:pt x="0" y="26"/>
                  </a:moveTo>
                  <a:cubicBezTo>
                    <a:pt x="25" y="29"/>
                    <a:pt x="51" y="32"/>
                    <a:pt x="76" y="30"/>
                  </a:cubicBezTo>
                  <a:cubicBezTo>
                    <a:pt x="101" y="28"/>
                    <a:pt x="124" y="15"/>
                    <a:pt x="152" y="14"/>
                  </a:cubicBezTo>
                  <a:cubicBezTo>
                    <a:pt x="180" y="13"/>
                    <a:pt x="215" y="27"/>
                    <a:pt x="244" y="26"/>
                  </a:cubicBezTo>
                  <a:cubicBezTo>
                    <a:pt x="273" y="25"/>
                    <a:pt x="297" y="10"/>
                    <a:pt x="324" y="10"/>
                  </a:cubicBezTo>
                  <a:cubicBezTo>
                    <a:pt x="351" y="10"/>
                    <a:pt x="379" y="27"/>
                    <a:pt x="404" y="26"/>
                  </a:cubicBezTo>
                  <a:cubicBezTo>
                    <a:pt x="429" y="25"/>
                    <a:pt x="457" y="4"/>
                    <a:pt x="476" y="2"/>
                  </a:cubicBezTo>
                  <a:cubicBezTo>
                    <a:pt x="495" y="0"/>
                    <a:pt x="507" y="7"/>
                    <a:pt x="520" y="1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52"/>
            <p:cNvSpPr>
              <a:spLocks noChangeArrowheads="1"/>
            </p:cNvSpPr>
            <p:nvPr/>
          </p:nvSpPr>
          <p:spPr bwMode="auto">
            <a:xfrm>
              <a:off x="4115" y="2177"/>
              <a:ext cx="101" cy="184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53"/>
            <p:cNvSpPr>
              <a:spLocks noChangeShapeType="1"/>
            </p:cNvSpPr>
            <p:nvPr/>
          </p:nvSpPr>
          <p:spPr bwMode="auto">
            <a:xfrm>
              <a:off x="3991" y="2177"/>
              <a:ext cx="12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54"/>
            <p:cNvSpPr>
              <a:spLocks noChangeShapeType="1"/>
            </p:cNvSpPr>
            <p:nvPr/>
          </p:nvSpPr>
          <p:spPr bwMode="auto">
            <a:xfrm flipH="1">
              <a:off x="3991" y="2361"/>
              <a:ext cx="124" cy="15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2589" y="2085"/>
              <a:ext cx="1308" cy="53"/>
            </a:xfrm>
            <a:custGeom>
              <a:avLst/>
              <a:gdLst>
                <a:gd name="T0" fmla="*/ 0 w 1344"/>
                <a:gd name="T1" fmla="*/ 37 h 49"/>
                <a:gd name="T2" fmla="*/ 108 w 1344"/>
                <a:gd name="T3" fmla="*/ 25 h 49"/>
                <a:gd name="T4" fmla="*/ 210 w 1344"/>
                <a:gd name="T5" fmla="*/ 31 h 49"/>
                <a:gd name="T6" fmla="*/ 330 w 1344"/>
                <a:gd name="T7" fmla="*/ 13 h 49"/>
                <a:gd name="T8" fmla="*/ 474 w 1344"/>
                <a:gd name="T9" fmla="*/ 49 h 49"/>
                <a:gd name="T10" fmla="*/ 618 w 1344"/>
                <a:gd name="T11" fmla="*/ 13 h 49"/>
                <a:gd name="T12" fmla="*/ 768 w 1344"/>
                <a:gd name="T13" fmla="*/ 43 h 49"/>
                <a:gd name="T14" fmla="*/ 876 w 1344"/>
                <a:gd name="T15" fmla="*/ 7 h 49"/>
                <a:gd name="T16" fmla="*/ 1032 w 1344"/>
                <a:gd name="T17" fmla="*/ 37 h 49"/>
                <a:gd name="T18" fmla="*/ 1224 w 1344"/>
                <a:gd name="T19" fmla="*/ 1 h 49"/>
                <a:gd name="T20" fmla="*/ 1344 w 1344"/>
                <a:gd name="T21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4" h="49">
                  <a:moveTo>
                    <a:pt x="0" y="37"/>
                  </a:moveTo>
                  <a:cubicBezTo>
                    <a:pt x="36" y="31"/>
                    <a:pt x="73" y="26"/>
                    <a:pt x="108" y="25"/>
                  </a:cubicBezTo>
                  <a:cubicBezTo>
                    <a:pt x="143" y="24"/>
                    <a:pt x="173" y="33"/>
                    <a:pt x="210" y="31"/>
                  </a:cubicBezTo>
                  <a:cubicBezTo>
                    <a:pt x="247" y="29"/>
                    <a:pt x="286" y="10"/>
                    <a:pt x="330" y="13"/>
                  </a:cubicBezTo>
                  <a:cubicBezTo>
                    <a:pt x="374" y="16"/>
                    <a:pt x="426" y="49"/>
                    <a:pt x="474" y="49"/>
                  </a:cubicBezTo>
                  <a:cubicBezTo>
                    <a:pt x="522" y="49"/>
                    <a:pt x="569" y="14"/>
                    <a:pt x="618" y="13"/>
                  </a:cubicBezTo>
                  <a:cubicBezTo>
                    <a:pt x="667" y="12"/>
                    <a:pt x="725" y="44"/>
                    <a:pt x="768" y="43"/>
                  </a:cubicBezTo>
                  <a:cubicBezTo>
                    <a:pt x="811" y="42"/>
                    <a:pt x="832" y="8"/>
                    <a:pt x="876" y="7"/>
                  </a:cubicBezTo>
                  <a:cubicBezTo>
                    <a:pt x="920" y="6"/>
                    <a:pt x="974" y="38"/>
                    <a:pt x="1032" y="37"/>
                  </a:cubicBezTo>
                  <a:cubicBezTo>
                    <a:pt x="1090" y="36"/>
                    <a:pt x="1172" y="2"/>
                    <a:pt x="1224" y="1"/>
                  </a:cubicBezTo>
                  <a:cubicBezTo>
                    <a:pt x="1276" y="0"/>
                    <a:pt x="1323" y="27"/>
                    <a:pt x="1344" y="31"/>
                  </a:cubicBezTo>
                </a:path>
              </a:pathLst>
            </a:custGeom>
            <a:noFill/>
            <a:ln w="6350" cap="rnd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58"/>
            <p:cNvSpPr>
              <a:spLocks noChangeShapeType="1"/>
            </p:cNvSpPr>
            <p:nvPr/>
          </p:nvSpPr>
          <p:spPr bwMode="auto">
            <a:xfrm>
              <a:off x="2013" y="3492"/>
              <a:ext cx="394" cy="0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59"/>
            <p:cNvSpPr>
              <a:spLocks noChangeShapeType="1"/>
            </p:cNvSpPr>
            <p:nvPr/>
          </p:nvSpPr>
          <p:spPr bwMode="auto">
            <a:xfrm>
              <a:off x="2403" y="3492"/>
              <a:ext cx="561" cy="0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2543" y="3229"/>
              <a:ext cx="233" cy="66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3115" y="3229"/>
              <a:ext cx="233" cy="66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67"/>
            <p:cNvSpPr>
              <a:spLocks noChangeShapeType="1"/>
            </p:cNvSpPr>
            <p:nvPr/>
          </p:nvSpPr>
          <p:spPr bwMode="auto">
            <a:xfrm>
              <a:off x="1936" y="2703"/>
              <a:ext cx="0" cy="5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70"/>
            <p:cNvSpPr>
              <a:spLocks noChangeArrowheads="1"/>
            </p:cNvSpPr>
            <p:nvPr/>
          </p:nvSpPr>
          <p:spPr bwMode="auto">
            <a:xfrm>
              <a:off x="3169" y="3343"/>
              <a:ext cx="11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endParaRPr lang="en-US" altLang="en-US" sz="1000" dirty="0"/>
            </a:p>
          </p:txBody>
        </p:sp>
      </p:grpSp>
      <p:sp>
        <p:nvSpPr>
          <p:cNvPr id="65" name="Text Box 73"/>
          <p:cNvSpPr txBox="1">
            <a:spLocks noChangeArrowheads="1"/>
          </p:cNvSpPr>
          <p:nvPr/>
        </p:nvSpPr>
        <p:spPr bwMode="auto">
          <a:xfrm>
            <a:off x="323528" y="1088464"/>
            <a:ext cx="66522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 dirty="0" smtClean="0"/>
              <a:t> PROMOSOLV™ HFE-71DS WATER DISPLACEMENT FLUID</a:t>
            </a:r>
            <a:endParaRPr lang="fr-FR" altLang="en-US" sz="1800" b="1" dirty="0"/>
          </a:p>
        </p:txBody>
      </p:sp>
      <p:sp>
        <p:nvSpPr>
          <p:cNvPr id="66" name="TextBox 5"/>
          <p:cNvSpPr txBox="1">
            <a:spLocks noChangeArrowheads="1"/>
          </p:cNvSpPr>
          <p:nvPr/>
        </p:nvSpPr>
        <p:spPr bwMode="auto">
          <a:xfrm>
            <a:off x="395288" y="260350"/>
            <a:ext cx="4903907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fr-FR" sz="2800" dirty="0" smtClean="0">
                <a:latin typeface="TrebuchetMS-Bold" charset="0"/>
                <a:ea typeface="MS PGothic" panose="020B0600070205080204" pitchFamily="34" charset="-128"/>
              </a:rPr>
              <a:t>Drying by water displacement</a:t>
            </a:r>
            <a:endParaRPr lang="en-US" altLang="fr-FR" sz="2800" dirty="0">
              <a:latin typeface="TrebuchetMS-Bold" charset="0"/>
              <a:ea typeface="MS PGothic" panose="020B0600070205080204" pitchFamily="34" charset="-128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434944" y="4005064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00" b="1" dirty="0" smtClean="0"/>
              <a:t>1</a:t>
            </a:r>
            <a:endParaRPr lang="fr-CH" sz="1000" b="1" dirty="0"/>
          </a:p>
        </p:txBody>
      </p:sp>
      <p:sp>
        <p:nvSpPr>
          <p:cNvPr id="69" name="ZoneTexte 68"/>
          <p:cNvSpPr txBox="1"/>
          <p:nvPr/>
        </p:nvSpPr>
        <p:spPr>
          <a:xfrm>
            <a:off x="4019865" y="4005064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00" b="1" dirty="0"/>
              <a:t>2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5027977" y="4005064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00" b="1" dirty="0" smtClean="0"/>
              <a:t>3</a:t>
            </a:r>
            <a:endParaRPr lang="fr-CH" sz="1000" b="1" dirty="0"/>
          </a:p>
        </p:txBody>
      </p:sp>
      <p:sp>
        <p:nvSpPr>
          <p:cNvPr id="71" name="ZoneTexte 70"/>
          <p:cNvSpPr txBox="1"/>
          <p:nvPr/>
        </p:nvSpPr>
        <p:spPr>
          <a:xfrm>
            <a:off x="4999402" y="2849006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00" b="1" dirty="0"/>
              <a:t>4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4948017" y="2121337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00" b="1" dirty="0" smtClean="0"/>
              <a:t>5</a:t>
            </a:r>
            <a:endParaRPr lang="fr-CH" sz="1000" b="1" dirty="0"/>
          </a:p>
        </p:txBody>
      </p:sp>
      <p:sp>
        <p:nvSpPr>
          <p:cNvPr id="68" name="ZoneTexte 67"/>
          <p:cNvSpPr txBox="1"/>
          <p:nvPr/>
        </p:nvSpPr>
        <p:spPr>
          <a:xfrm>
            <a:off x="6228184" y="3110771"/>
            <a:ext cx="236955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00" dirty="0" smtClean="0"/>
              <a:t>1- </a:t>
            </a:r>
            <a:r>
              <a:rPr lang="fr-CH" sz="1000" dirty="0" err="1" smtClean="0"/>
              <a:t>Dip</a:t>
            </a:r>
            <a:r>
              <a:rPr lang="fr-CH" sz="1000" dirty="0" smtClean="0"/>
              <a:t> of </a:t>
            </a:r>
            <a:r>
              <a:rPr lang="fr-CH" sz="1000" dirty="0" err="1" smtClean="0"/>
              <a:t>wet</a:t>
            </a:r>
            <a:r>
              <a:rPr lang="fr-CH" sz="1000" dirty="0" smtClean="0"/>
              <a:t> parts </a:t>
            </a:r>
            <a:r>
              <a:rPr lang="fr-CH" sz="1000" dirty="0" err="1" smtClean="0"/>
              <a:t>into</a:t>
            </a:r>
            <a:r>
              <a:rPr lang="fr-CH" sz="1000" dirty="0" smtClean="0"/>
              <a:t> the </a:t>
            </a:r>
            <a:r>
              <a:rPr lang="fr-CH" sz="1000" dirty="0" err="1" smtClean="0"/>
              <a:t>Promsolv</a:t>
            </a:r>
            <a:r>
              <a:rPr lang="fr-CH" sz="1000" dirty="0" smtClean="0"/>
              <a:t>™</a:t>
            </a:r>
          </a:p>
          <a:p>
            <a:r>
              <a:rPr lang="fr-CH" sz="1000" dirty="0" smtClean="0"/>
              <a:t>2- </a:t>
            </a:r>
            <a:r>
              <a:rPr lang="fr-CH" sz="1000" dirty="0" err="1" smtClean="0"/>
              <a:t>Rinse</a:t>
            </a:r>
            <a:r>
              <a:rPr lang="fr-CH" sz="1000" dirty="0" smtClean="0"/>
              <a:t> the </a:t>
            </a:r>
            <a:r>
              <a:rPr lang="fr-CH" sz="1000" dirty="0" err="1" smtClean="0"/>
              <a:t>drying</a:t>
            </a:r>
            <a:r>
              <a:rPr lang="fr-CH" sz="1000" dirty="0" smtClean="0"/>
              <a:t> additive</a:t>
            </a:r>
          </a:p>
          <a:p>
            <a:r>
              <a:rPr lang="fr-CH" sz="1000" dirty="0" smtClean="0"/>
              <a:t>3- </a:t>
            </a:r>
            <a:r>
              <a:rPr lang="fr-CH" sz="1000" dirty="0" err="1" smtClean="0"/>
              <a:t>Rinse</a:t>
            </a:r>
            <a:r>
              <a:rPr lang="fr-CH" sz="1000" dirty="0" smtClean="0"/>
              <a:t> </a:t>
            </a:r>
            <a:r>
              <a:rPr lang="fr-CH" sz="1000" dirty="0" err="1" smtClean="0"/>
              <a:t>again</a:t>
            </a:r>
            <a:endParaRPr lang="fr-CH" sz="1000" dirty="0" smtClean="0"/>
          </a:p>
          <a:p>
            <a:r>
              <a:rPr lang="fr-CH" sz="1000" dirty="0" smtClean="0"/>
              <a:t>4- </a:t>
            </a:r>
            <a:r>
              <a:rPr lang="fr-CH" sz="1000" dirty="0" err="1" smtClean="0"/>
              <a:t>Vapor</a:t>
            </a:r>
            <a:r>
              <a:rPr lang="fr-CH" sz="1000" dirty="0" smtClean="0"/>
              <a:t> </a:t>
            </a:r>
            <a:r>
              <a:rPr lang="fr-CH" sz="1000" dirty="0" err="1" smtClean="0"/>
              <a:t>rinse</a:t>
            </a:r>
            <a:endParaRPr lang="fr-CH" sz="1000" dirty="0" smtClean="0"/>
          </a:p>
          <a:p>
            <a:r>
              <a:rPr lang="fr-CH" sz="1000" dirty="0" smtClean="0"/>
              <a:t>5- </a:t>
            </a:r>
            <a:r>
              <a:rPr lang="fr-CH" sz="1000" dirty="0" err="1" smtClean="0"/>
              <a:t>Drying</a:t>
            </a:r>
            <a:r>
              <a:rPr lang="fr-CH" sz="1000" dirty="0" smtClean="0"/>
              <a:t> zone</a:t>
            </a:r>
            <a:endParaRPr lang="fr-CH" sz="1000" dirty="0"/>
          </a:p>
        </p:txBody>
      </p:sp>
      <p:sp>
        <p:nvSpPr>
          <p:cNvPr id="73" name="TextBox 6"/>
          <p:cNvSpPr txBox="1">
            <a:spLocks noChangeArrowheads="1"/>
          </p:cNvSpPr>
          <p:nvPr/>
        </p:nvSpPr>
        <p:spPr bwMode="auto">
          <a:xfrm>
            <a:off x="899592" y="5445224"/>
            <a:ext cx="7565045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dirty="0" smtClean="0"/>
              <a:t>Immediate water removal (within 1 Min)</a:t>
            </a:r>
          </a:p>
          <a:p>
            <a:pPr algn="ctr"/>
            <a:r>
              <a:rPr lang="en-US" altLang="en-US" sz="2000" dirty="0" smtClean="0"/>
              <a:t> 4x less energy than hot air drying – high yield production</a:t>
            </a:r>
          </a:p>
        </p:txBody>
      </p:sp>
    </p:spTree>
    <p:extLst>
      <p:ext uri="{BB962C8B-B14F-4D97-AF65-F5344CB8AC3E}">
        <p14:creationId xmlns:p14="http://schemas.microsoft.com/office/powerpoint/2010/main" val="186543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8" descr="fond-ppt-p2-inst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23850" y="260350"/>
            <a:ext cx="4221163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fr-FR" sz="2800">
                <a:latin typeface="TrebuchetMS-Bold" charset="0"/>
                <a:ea typeface="MS PGothic" panose="020B0600070205080204" pitchFamily="34" charset="-128"/>
              </a:rPr>
              <a:t>Electronics PCB cleaning</a:t>
            </a:r>
          </a:p>
        </p:txBody>
      </p:sp>
      <p:sp>
        <p:nvSpPr>
          <p:cNvPr id="6" name="Text Box 421"/>
          <p:cNvSpPr txBox="1">
            <a:spLocks noChangeArrowheads="1"/>
          </p:cNvSpPr>
          <p:nvPr/>
        </p:nvSpPr>
        <p:spPr bwMode="auto">
          <a:xfrm>
            <a:off x="1157288" y="5229200"/>
            <a:ext cx="77358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200" dirty="0" smtClean="0">
                <a:latin typeface="Trebuchet MS" panose="020B0603020202020204" pitchFamily="34" charset="0"/>
                <a:ea typeface="MS PGothic" panose="020B0600070205080204" pitchFamily="34" charset="-128"/>
              </a:rPr>
              <a:t>Tested15 types of flux </a:t>
            </a:r>
            <a:r>
              <a:rPr lang="fr-FR" altLang="fr-FR" sz="1200" dirty="0" err="1" smtClean="0">
                <a:latin typeface="Trebuchet MS" panose="020B0603020202020204" pitchFamily="34" charset="0"/>
                <a:ea typeface="MS PGothic" panose="020B0600070205080204" pitchFamily="34" charset="-128"/>
              </a:rPr>
              <a:t>residues</a:t>
            </a:r>
            <a:r>
              <a:rPr lang="fr-FR" altLang="fr-FR" sz="1200" dirty="0" smtClean="0">
                <a:latin typeface="Trebuchet MS" panose="020B0603020202020204" pitchFamily="34" charset="0"/>
                <a:ea typeface="MS PGothic" panose="020B0600070205080204" pitchFamily="34" charset="-128"/>
              </a:rPr>
              <a:t>  </a:t>
            </a:r>
          </a:p>
          <a:p>
            <a:pPr algn="ctr" eaLnBrk="1" hangingPunct="1"/>
            <a:r>
              <a:rPr lang="fr-FR" altLang="fr-FR" sz="1200" dirty="0" err="1" smtClean="0">
                <a:latin typeface="Trebuchet MS" panose="020B0603020202020204" pitchFamily="34" charset="0"/>
                <a:ea typeface="MS PGothic" panose="020B0600070205080204" pitchFamily="34" charset="-128"/>
              </a:rPr>
              <a:t>Medical</a:t>
            </a:r>
            <a:r>
              <a:rPr lang="fr-FR" altLang="fr-FR" sz="1200" dirty="0" smtClean="0">
                <a:latin typeface="Trebuchet MS" panose="020B0603020202020204" pitchFamily="34" charset="0"/>
                <a:ea typeface="MS PGothic" panose="020B0600070205080204" pitchFamily="34" charset="-128"/>
              </a:rPr>
              <a:t> </a:t>
            </a:r>
            <a:r>
              <a:rPr lang="fr-FR" altLang="fr-FR" sz="1200" dirty="0" err="1" smtClean="0">
                <a:latin typeface="Trebuchet MS" panose="020B0603020202020204" pitchFamily="34" charset="0"/>
                <a:ea typeface="MS PGothic" panose="020B0600070205080204" pitchFamily="34" charset="-128"/>
              </a:rPr>
              <a:t>customers</a:t>
            </a:r>
            <a:r>
              <a:rPr lang="fr-FR" altLang="fr-FR" sz="1200" dirty="0" smtClean="0">
                <a:latin typeface="Trebuchet MS" panose="020B0603020202020204" pitchFamily="34" charset="0"/>
                <a:ea typeface="MS PGothic" panose="020B0600070205080204" pitchFamily="34" charset="-128"/>
              </a:rPr>
              <a:t> </a:t>
            </a:r>
            <a:r>
              <a:rPr lang="fr-FR" altLang="fr-FR" sz="1200" dirty="0" err="1" smtClean="0">
                <a:latin typeface="Trebuchet MS" panose="020B0603020202020204" pitchFamily="34" charset="0"/>
                <a:ea typeface="MS PGothic" panose="020B0600070205080204" pitchFamily="34" charset="-128"/>
              </a:rPr>
              <a:t>require</a:t>
            </a:r>
            <a:r>
              <a:rPr lang="fr-FR" altLang="fr-FR" sz="1200" dirty="0" smtClean="0">
                <a:latin typeface="Trebuchet MS" panose="020B0603020202020204" pitchFamily="34" charset="0"/>
                <a:ea typeface="MS PGothic" panose="020B0600070205080204" pitchFamily="34" charset="-128"/>
              </a:rPr>
              <a:t> </a:t>
            </a:r>
            <a:r>
              <a:rPr lang="fr-FR" altLang="fr-FR" sz="1200" dirty="0" err="1" smtClean="0">
                <a:latin typeface="Trebuchet MS" panose="020B0603020202020204" pitchFamily="34" charset="0"/>
                <a:ea typeface="MS PGothic" panose="020B0600070205080204" pitchFamily="34" charset="-128"/>
              </a:rPr>
              <a:t>Results</a:t>
            </a:r>
            <a:r>
              <a:rPr lang="fr-FR" altLang="fr-FR" sz="1200" dirty="0" smtClean="0">
                <a:latin typeface="Trebuchet MS" panose="020B0603020202020204" pitchFamily="34" charset="0"/>
                <a:ea typeface="MS PGothic" panose="020B0600070205080204" pitchFamily="34" charset="-128"/>
              </a:rPr>
              <a:t> 8 and </a:t>
            </a:r>
            <a:r>
              <a:rPr lang="fr-FR" altLang="fr-FR" sz="1200" dirty="0" err="1" smtClean="0">
                <a:latin typeface="Trebuchet MS" panose="020B0603020202020204" pitchFamily="34" charset="0"/>
                <a:ea typeface="MS PGothic" panose="020B0600070205080204" pitchFamily="34" charset="-128"/>
              </a:rPr>
              <a:t>above</a:t>
            </a:r>
            <a:r>
              <a:rPr lang="fr-FR" altLang="fr-FR" sz="1200" dirty="0" smtClean="0">
                <a:latin typeface="Trebuchet MS" panose="020B0603020202020204" pitchFamily="34" charset="0"/>
                <a:ea typeface="MS PGothic" panose="020B0600070205080204" pitchFamily="34" charset="-128"/>
              </a:rPr>
              <a:t> </a:t>
            </a:r>
            <a:endParaRPr lang="fr-FR" altLang="fr-FR" sz="1200" dirty="0">
              <a:latin typeface="Trebuchet MS" panose="020B0603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83568" y="1056141"/>
            <a:ext cx="4993803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dirty="0">
                <a:latin typeface="Arial "/>
                <a:ea typeface="ヒラギノ角ゴ Pro W3"/>
                <a:cs typeface="ヒラギノ角ゴ Pro W3"/>
              </a:rPr>
              <a:t>Independent Testing of Cleaning Options </a:t>
            </a:r>
            <a:endParaRPr lang="en-US" altLang="en-US" sz="1800" dirty="0" smtClean="0">
              <a:latin typeface="Arial "/>
              <a:ea typeface="ヒラギノ角ゴ Pro W3"/>
              <a:cs typeface="ヒラギノ角ゴ Pro W3"/>
            </a:endParaRPr>
          </a:p>
          <a:p>
            <a:pPr eaLnBrk="1" hangingPunct="1"/>
            <a:r>
              <a:rPr lang="en-US" altLang="en-US" sz="1800" dirty="0" smtClean="0">
                <a:latin typeface="Arial "/>
                <a:ea typeface="ヒラギノ角ゴ Pro W3"/>
                <a:cs typeface="ヒラギノ角ゴ Pro W3"/>
              </a:rPr>
              <a:t>(</a:t>
            </a:r>
            <a:r>
              <a:rPr lang="en-US" altLang="en-US" sz="1800" dirty="0">
                <a:latin typeface="Arial "/>
                <a:ea typeface="ヒラギノ角ゴ Pro W3"/>
                <a:cs typeface="ヒラギノ角ゴ Pro W3"/>
              </a:rPr>
              <a:t>IPC research </a:t>
            </a:r>
            <a:r>
              <a:rPr lang="en-US" altLang="en-US" sz="1800" dirty="0" smtClean="0">
                <a:latin typeface="Arial "/>
                <a:ea typeface="ヒラギノ角ゴ Pro W3"/>
                <a:cs typeface="ヒラギノ角ゴ Pro W3"/>
              </a:rPr>
              <a:t>– </a:t>
            </a:r>
            <a:r>
              <a:rPr lang="en-US" altLang="en-US" sz="1800" dirty="0" err="1" smtClean="0">
                <a:latin typeface="Arial "/>
                <a:ea typeface="ヒラギノ角ゴ Pro W3"/>
                <a:cs typeface="ヒラギノ角ゴ Pro W3"/>
              </a:rPr>
              <a:t>Valtronic</a:t>
            </a:r>
            <a:r>
              <a:rPr lang="en-US" altLang="en-US" sz="1800" dirty="0" smtClean="0">
                <a:latin typeface="Arial "/>
                <a:ea typeface="ヒラギノ角ゴ Pro W3"/>
                <a:cs typeface="ヒラギノ角ゴ Pro W3"/>
              </a:rPr>
              <a:t> Technologies - 2011</a:t>
            </a:r>
            <a:r>
              <a:rPr lang="en-US" altLang="en-US" sz="1800" dirty="0">
                <a:latin typeface="Arial "/>
                <a:ea typeface="ヒラギノ角ゴ Pro W3"/>
                <a:cs typeface="ヒラギノ角ゴ Pro W3"/>
              </a:rPr>
              <a:t>)</a:t>
            </a:r>
            <a:endParaRPr lang="es-MX" altLang="en-US" sz="1800" dirty="0">
              <a:latin typeface="Arial "/>
              <a:ea typeface="ヒラギノ角ゴ Pro W3"/>
              <a:cs typeface="ヒラギノ角ゴ Pro W3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907704" y="5839520"/>
            <a:ext cx="5904656" cy="82984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en-US" altLang="en-US" sz="2000" dirty="0"/>
              <a:t>Superior performance </a:t>
            </a:r>
            <a:endParaRPr lang="en-US" altLang="en-US" sz="2000" dirty="0" smtClean="0"/>
          </a:p>
          <a:p>
            <a:pPr algn="ctr"/>
            <a:r>
              <a:rPr lang="en-US" altLang="en-US" sz="2000" dirty="0" smtClean="0"/>
              <a:t>with </a:t>
            </a:r>
            <a:r>
              <a:rPr lang="en-US" altLang="en-US" sz="2000" dirty="0" err="1" smtClean="0"/>
              <a:t>Inventec</a:t>
            </a:r>
            <a:r>
              <a:rPr lang="en-US" altLang="en-US" sz="2000" dirty="0" smtClean="0"/>
              <a:t> Precision </a:t>
            </a:r>
            <a:r>
              <a:rPr lang="en-US" altLang="en-US" sz="2000" dirty="0"/>
              <a:t>Cleaning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22" y="1751256"/>
            <a:ext cx="8096945" cy="35435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427910" y="216421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rgbClr val="00B050"/>
                </a:solidFill>
              </a:rPr>
              <a:t>Inventec</a:t>
            </a:r>
            <a:endParaRPr lang="en-US" sz="1800" b="1" dirty="0">
              <a:solidFill>
                <a:srgbClr val="00B050"/>
              </a:solidFill>
            </a:endParaRPr>
          </a:p>
        </p:txBody>
      </p:sp>
      <p:sp>
        <p:nvSpPr>
          <p:cNvPr id="9" name="Left Brace 8"/>
          <p:cNvSpPr/>
          <p:nvPr/>
        </p:nvSpPr>
        <p:spPr bwMode="auto">
          <a:xfrm>
            <a:off x="476836" y="2132856"/>
            <a:ext cx="134724" cy="720080"/>
          </a:xfrm>
          <a:prstGeom prst="leftBrac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259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8" descr="fond-ppt-p2-inst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08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409575" y="312837"/>
            <a:ext cx="3579813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fr-FR" sz="2800" dirty="0">
                <a:latin typeface="TrebuchetMS-Bold" charset="0"/>
                <a:ea typeface="MS PGothic" panose="020B0600070205080204" pitchFamily="34" charset="-128"/>
              </a:rPr>
              <a:t>   PCB Cleaning Cost</a:t>
            </a:r>
          </a:p>
        </p:txBody>
      </p:sp>
      <p:sp>
        <p:nvSpPr>
          <p:cNvPr id="13" name="Text Box 95"/>
          <p:cNvSpPr txBox="1">
            <a:spLocks noChangeArrowheads="1"/>
          </p:cNvSpPr>
          <p:nvPr/>
        </p:nvSpPr>
        <p:spPr bwMode="auto">
          <a:xfrm>
            <a:off x="323528" y="1700808"/>
            <a:ext cx="491031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1050" dirty="0" err="1">
                <a:solidFill>
                  <a:srgbClr val="000000"/>
                </a:solidFill>
                <a:ea typeface="ヒラギノ角ゴ Pro W3" pitchFamily="28" charset="-128"/>
              </a:rPr>
              <a:t>A</a:t>
            </a:r>
            <a:r>
              <a:rPr lang="fr-FR" altLang="fr-FR" sz="1050" dirty="0" err="1" smtClean="0">
                <a:solidFill>
                  <a:srgbClr val="000000"/>
                </a:solidFill>
                <a:ea typeface="ヒラギノ角ゴ Pro W3" pitchFamily="28" charset="-128"/>
              </a:rPr>
              <a:t>verages</a:t>
            </a:r>
            <a:r>
              <a:rPr lang="fr-FR" altLang="fr-FR" sz="1050" dirty="0" smtClean="0">
                <a:solidFill>
                  <a:srgbClr val="000000"/>
                </a:solidFill>
                <a:ea typeface="ヒラギノ角ゴ Pro W3" pitchFamily="28" charset="-128"/>
              </a:rPr>
              <a:t> of </a:t>
            </a:r>
            <a:r>
              <a:rPr lang="fr-FR" altLang="fr-FR" sz="1050" dirty="0">
                <a:solidFill>
                  <a:srgbClr val="000000"/>
                </a:solidFill>
                <a:ea typeface="ヒラギノ角ゴ Pro W3" pitchFamily="28" charset="-128"/>
              </a:rPr>
              <a:t>5 </a:t>
            </a:r>
            <a:r>
              <a:rPr lang="fr-FR" altLang="fr-FR" sz="1050" dirty="0" err="1">
                <a:solidFill>
                  <a:srgbClr val="000000"/>
                </a:solidFill>
                <a:ea typeface="ヒラギノ角ゴ Pro W3" pitchFamily="28" charset="-128"/>
              </a:rPr>
              <a:t>years</a:t>
            </a:r>
            <a:r>
              <a:rPr lang="fr-FR" altLang="fr-FR" sz="1050" dirty="0">
                <a:solidFill>
                  <a:srgbClr val="000000"/>
                </a:solidFill>
                <a:ea typeface="ヒラギノ角ゴ Pro W3" pitchFamily="28" charset="-128"/>
              </a:rPr>
              <a:t> of </a:t>
            </a:r>
            <a:r>
              <a:rPr lang="fr-FR" altLang="fr-FR" sz="1050" dirty="0" err="1" smtClean="0">
                <a:solidFill>
                  <a:srgbClr val="000000"/>
                </a:solidFill>
                <a:ea typeface="ヒラギノ角ゴ Pro W3" pitchFamily="28" charset="-128"/>
              </a:rPr>
              <a:t>experience</a:t>
            </a:r>
            <a:r>
              <a:rPr lang="fr-FR" altLang="fr-FR" sz="1050" dirty="0" smtClean="0">
                <a:solidFill>
                  <a:srgbClr val="000000"/>
                </a:solidFill>
                <a:ea typeface="ヒラギノ角ゴ Pro W3" pitchFamily="28" charset="-128"/>
              </a:rPr>
              <a:t> :  </a:t>
            </a:r>
            <a:r>
              <a:rPr lang="fr-FR" altLang="fr-FR" sz="1050" dirty="0" err="1" smtClean="0">
                <a:solidFill>
                  <a:srgbClr val="000000"/>
                </a:solidFill>
                <a:ea typeface="ヒラギノ角ゴ Pro W3" pitchFamily="28" charset="-128"/>
              </a:rPr>
              <a:t>Boards</a:t>
            </a:r>
            <a:r>
              <a:rPr lang="fr-FR" altLang="fr-FR" sz="1050" dirty="0" smtClean="0">
                <a:solidFill>
                  <a:srgbClr val="000000"/>
                </a:solidFill>
                <a:ea typeface="ヒラギノ角ゴ Pro W3" pitchFamily="28" charset="-128"/>
              </a:rPr>
              <a:t> </a:t>
            </a:r>
            <a:r>
              <a:rPr lang="fr-FR" altLang="fr-FR" sz="1050" dirty="0">
                <a:solidFill>
                  <a:srgbClr val="000000"/>
                </a:solidFill>
                <a:ea typeface="ヒラギノ角ゴ Pro W3" pitchFamily="28" charset="-128"/>
              </a:rPr>
              <a:t>are of 100 x 150mm </a:t>
            </a:r>
            <a:r>
              <a:rPr lang="fr-FR" altLang="fr-FR" sz="1050" dirty="0" smtClean="0">
                <a:solidFill>
                  <a:srgbClr val="000000"/>
                </a:solidFill>
                <a:ea typeface="ヒラギノ角ゴ Pro W3" pitchFamily="28" charset="-128"/>
              </a:rPr>
              <a:t> </a:t>
            </a:r>
            <a:r>
              <a:rPr lang="fr-FR" altLang="fr-FR" sz="1050" dirty="0">
                <a:solidFill>
                  <a:srgbClr val="000000"/>
                </a:solidFill>
                <a:ea typeface="ヒラギノ角ゴ Pro W3" pitchFamily="28" charset="-128"/>
              </a:rPr>
              <a:t>(IPC source)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636963" y="4225975"/>
            <a:ext cx="431800" cy="142875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fr-CH" altLang="fr-FR" sz="2400">
              <a:ea typeface="MS PGothic" panose="020B0600070205080204" pitchFamily="34" charset="-128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539750" y="4222800"/>
            <a:ext cx="433388" cy="144462"/>
          </a:xfrm>
          <a:prstGeom prst="rect">
            <a:avLst/>
          </a:prstGeom>
          <a:solidFill>
            <a:srgbClr val="74F22E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fr-CH" altLang="fr-FR" sz="2400">
              <a:ea typeface="MS PGothic" panose="020B0600070205080204" pitchFamily="34" charset="-128"/>
            </a:endParaRPr>
          </a:p>
        </p:txBody>
      </p:sp>
      <p:sp>
        <p:nvSpPr>
          <p:cNvPr id="17" name="ZoneTexte 8"/>
          <p:cNvSpPr txBox="1"/>
          <p:nvPr/>
        </p:nvSpPr>
        <p:spPr>
          <a:xfrm>
            <a:off x="973138" y="4154537"/>
            <a:ext cx="171291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sz="1200" dirty="0">
                <a:latin typeface="+mj-lt"/>
              </a:rPr>
              <a:t>Match </a:t>
            </a:r>
            <a:r>
              <a:rPr lang="fr-CH" sz="1200" dirty="0" err="1">
                <a:latin typeface="+mj-lt"/>
              </a:rPr>
              <a:t>Medical</a:t>
            </a:r>
            <a:r>
              <a:rPr lang="fr-CH" sz="1200" dirty="0">
                <a:latin typeface="+mj-lt"/>
              </a:rPr>
              <a:t> </a:t>
            </a:r>
            <a:r>
              <a:rPr lang="fr-CH" sz="1200" dirty="0" err="1">
                <a:latin typeface="+mj-lt"/>
              </a:rPr>
              <a:t>specs</a:t>
            </a:r>
            <a:endParaRPr lang="fr-CH" sz="1200" dirty="0">
              <a:latin typeface="+mj-lt"/>
            </a:endParaRPr>
          </a:p>
        </p:txBody>
      </p:sp>
      <p:sp>
        <p:nvSpPr>
          <p:cNvPr id="18" name="ZoneTexte 9"/>
          <p:cNvSpPr txBox="1"/>
          <p:nvPr/>
        </p:nvSpPr>
        <p:spPr>
          <a:xfrm>
            <a:off x="4116388" y="4154537"/>
            <a:ext cx="184308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sz="1200" dirty="0">
                <a:latin typeface="+mj-lt"/>
              </a:rPr>
              <a:t>Match </a:t>
            </a:r>
            <a:r>
              <a:rPr lang="fr-CH" sz="1200" dirty="0" err="1">
                <a:latin typeface="+mj-lt"/>
              </a:rPr>
              <a:t>Industrial</a:t>
            </a:r>
            <a:r>
              <a:rPr lang="fr-CH" sz="1200" dirty="0">
                <a:latin typeface="+mj-lt"/>
              </a:rPr>
              <a:t> </a:t>
            </a:r>
            <a:r>
              <a:rPr lang="fr-CH" sz="1200" dirty="0" err="1">
                <a:latin typeface="+mj-lt"/>
              </a:rPr>
              <a:t>specs</a:t>
            </a:r>
            <a:endParaRPr lang="fr-CH" sz="12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899592" y="5445224"/>
            <a:ext cx="7676083" cy="50405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altLang="en-US" sz="2000" dirty="0" smtClean="0"/>
          </a:p>
          <a:p>
            <a:pPr algn="ctr"/>
            <a:r>
              <a:rPr lang="en-US" altLang="en-US" sz="2000" dirty="0" smtClean="0"/>
              <a:t>Best </a:t>
            </a:r>
            <a:r>
              <a:rPr lang="en-US" altLang="en-US" sz="2000" dirty="0"/>
              <a:t>performance AND cost </a:t>
            </a:r>
            <a:r>
              <a:rPr lang="en-US" altLang="en-US" sz="2000" dirty="0" smtClean="0"/>
              <a:t>with Separated Co-Solvents </a:t>
            </a:r>
          </a:p>
          <a:p>
            <a:pPr algn="ctr"/>
            <a:endParaRPr lang="en-US" alt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2041688"/>
            <a:ext cx="8350831" cy="181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8" descr="fond-ppt-p2-inst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2" y="14684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200" y="6364288"/>
            <a:ext cx="457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2D76A5D3-6996-429B-8244-D3ADDE27700E}" type="slidenum">
              <a:rPr lang="fr-FR" altLang="en-GB" sz="1600" b="1">
                <a:solidFill>
                  <a:schemeClr val="hlink"/>
                </a:solidFill>
                <a:ea typeface="ヒラギノ角ゴ Pro W3"/>
                <a:cs typeface="ヒラギノ角ゴ Pro W3"/>
              </a:rPr>
              <a:pPr algn="ctr"/>
              <a:t>19</a:t>
            </a:fld>
            <a:endParaRPr lang="fr-FR" altLang="en-GB" sz="1600">
              <a:solidFill>
                <a:schemeClr val="hlink"/>
              </a:solidFill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51520" y="313492"/>
            <a:ext cx="8424936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dirty="0">
                <a:latin typeface="TrebuchetMS-Bold" charset="0"/>
                <a:ea typeface="MS PGothic" panose="020B0600070205080204" pitchFamily="34" charset="-128"/>
                <a:cs typeface="ヒラギノ角ゴ Pro W3"/>
              </a:rPr>
              <a:t>  Medical </a:t>
            </a:r>
            <a:r>
              <a:rPr lang="en-US" altLang="en-US" sz="2800" dirty="0" smtClean="0">
                <a:latin typeface="TrebuchetMS-Bold" charset="0"/>
                <a:ea typeface="MS PGothic" panose="020B0600070205080204" pitchFamily="34" charset="-128"/>
                <a:cs typeface="ヒラギノ角ゴ Pro W3"/>
              </a:rPr>
              <a:t>Cleaning – Environmental performance </a:t>
            </a:r>
            <a:endParaRPr lang="en-US" altLang="en-US" sz="2800" dirty="0">
              <a:latin typeface="TrebuchetMS-Bold" charset="0"/>
              <a:ea typeface="MS PGothic" panose="020B0600070205080204" pitchFamily="34" charset="-128"/>
              <a:cs typeface="ヒラギノ角ゴ Pro W3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67544" y="1518900"/>
            <a:ext cx="7841249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Arial "/>
                <a:ea typeface="ヒラギノ角ゴ Pro W3"/>
                <a:cs typeface="ヒラギノ角ゴ Pro W3"/>
              </a:rPr>
              <a:t>Independent Testing of Cleaning Options (5 years customer testing)</a:t>
            </a:r>
            <a:endParaRPr lang="es-MX" altLang="en-US" sz="2000" dirty="0">
              <a:latin typeface="Arial "/>
              <a:ea typeface="ヒラギノ角ゴ Pro W3"/>
              <a:cs typeface="ヒラギノ角ゴ Pro W3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043608" y="4941168"/>
            <a:ext cx="6984776" cy="66833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en-US" altLang="en-US" sz="2000" dirty="0" smtClean="0"/>
              <a:t>Best </a:t>
            </a:r>
            <a:r>
              <a:rPr lang="en-US" altLang="en-US" sz="2000" dirty="0"/>
              <a:t>environmental results </a:t>
            </a:r>
            <a:r>
              <a:rPr lang="en-US" altLang="en-US" sz="2000" dirty="0" smtClean="0"/>
              <a:t>with </a:t>
            </a:r>
            <a:r>
              <a:rPr lang="en-US" altLang="en-US" sz="2000" dirty="0" smtClean="0"/>
              <a:t>Separated Co-solvents</a:t>
            </a:r>
            <a:endParaRPr lang="en-US" altLang="en-US" sz="2000" dirty="0"/>
          </a:p>
        </p:txBody>
      </p:sp>
      <p:sp>
        <p:nvSpPr>
          <p:cNvPr id="15" name="Text Box 95"/>
          <p:cNvSpPr txBox="1">
            <a:spLocks noChangeArrowheads="1"/>
          </p:cNvSpPr>
          <p:nvPr/>
        </p:nvSpPr>
        <p:spPr bwMode="auto">
          <a:xfrm>
            <a:off x="467544" y="3861048"/>
            <a:ext cx="641486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1050" dirty="0" err="1">
                <a:ea typeface="ヒラギノ角ゴ Pro W3"/>
                <a:cs typeface="ヒラギノ角ゴ Pro W3"/>
              </a:rPr>
              <a:t>Bioburden</a:t>
            </a:r>
            <a:r>
              <a:rPr lang="fr-FR" altLang="en-US" sz="1050" dirty="0">
                <a:ea typeface="ヒラギノ角ゴ Pro W3"/>
                <a:cs typeface="ヒラギノ角ゴ Pro W3"/>
              </a:rPr>
              <a:t>: Met-An-Bioburden-01, Ph. Eur.6eme and EN/ ISO </a:t>
            </a:r>
            <a:r>
              <a:rPr lang="fr-FR" altLang="en-US" sz="1050" dirty="0" smtClean="0">
                <a:ea typeface="ヒラギノ角ゴ Pro W3"/>
                <a:cs typeface="ヒラギノ角ゴ Pro W3"/>
              </a:rPr>
              <a:t>11737  (</a:t>
            </a:r>
            <a:r>
              <a:rPr lang="fr-FR" altLang="en-US" sz="1050" dirty="0" err="1" smtClean="0">
                <a:ea typeface="ヒラギノ角ゴ Pro W3"/>
                <a:cs typeface="ヒラギノ角ゴ Pro W3"/>
              </a:rPr>
              <a:t>number</a:t>
            </a:r>
            <a:r>
              <a:rPr lang="fr-FR" altLang="en-US" sz="1050" dirty="0" smtClean="0">
                <a:ea typeface="ヒラギノ角ゴ Pro W3"/>
                <a:cs typeface="ヒラギノ角ゴ Pro W3"/>
              </a:rPr>
              <a:t> of </a:t>
            </a:r>
            <a:r>
              <a:rPr lang="fr-FR" altLang="en-US" sz="1050" dirty="0" err="1" smtClean="0">
                <a:ea typeface="ヒラギノ角ゴ Pro W3"/>
                <a:cs typeface="ヒラギノ角ゴ Pro W3"/>
              </a:rPr>
              <a:t>residual</a:t>
            </a:r>
            <a:r>
              <a:rPr lang="fr-FR" altLang="en-US" sz="1050" dirty="0" smtClean="0">
                <a:ea typeface="ヒラギノ角ゴ Pro W3"/>
                <a:cs typeface="ヒラギノ角ゴ Pro W3"/>
              </a:rPr>
              <a:t> </a:t>
            </a:r>
            <a:r>
              <a:rPr lang="fr-FR" altLang="en-US" sz="1050" dirty="0" err="1" smtClean="0">
                <a:ea typeface="ヒラギノ角ゴ Pro W3"/>
                <a:cs typeface="ヒラギノ角ゴ Pro W3"/>
              </a:rPr>
              <a:t>toxic</a:t>
            </a:r>
            <a:r>
              <a:rPr lang="fr-FR" altLang="en-US" sz="1050" dirty="0" smtClean="0">
                <a:ea typeface="ヒラギノ角ゴ Pro W3"/>
                <a:cs typeface="ヒラギノ角ゴ Pro W3"/>
              </a:rPr>
              <a:t> </a:t>
            </a:r>
            <a:r>
              <a:rPr lang="fr-FR" altLang="en-US" sz="1050" dirty="0" err="1" smtClean="0">
                <a:ea typeface="ヒラギノ角ゴ Pro W3"/>
                <a:cs typeface="ヒラギノ角ゴ Pro W3"/>
              </a:rPr>
              <a:t>bacterias</a:t>
            </a:r>
            <a:r>
              <a:rPr lang="fr-FR" altLang="en-US" sz="1050" dirty="0" smtClean="0">
                <a:ea typeface="ヒラギノ角ゴ Pro W3"/>
                <a:cs typeface="ヒラギノ角ゴ Pro W3"/>
              </a:rPr>
              <a:t>)</a:t>
            </a:r>
            <a:endParaRPr lang="fr-FR" altLang="en-US" sz="1050" dirty="0">
              <a:ea typeface="ヒラギノ角ゴ Pro W3"/>
              <a:cs typeface="ヒラギノ角ゴ Pro W3"/>
            </a:endParaRPr>
          </a:p>
          <a:p>
            <a:pPr eaLnBrk="1" hangingPunct="1"/>
            <a:r>
              <a:rPr lang="fr-FR" altLang="en-US" sz="1050" dirty="0" err="1">
                <a:ea typeface="ヒラギノ角ゴ Pro W3"/>
                <a:cs typeface="ヒラギノ角ゴ Pro W3"/>
              </a:rPr>
              <a:t>Biocompatibility</a:t>
            </a:r>
            <a:r>
              <a:rPr lang="fr-FR" altLang="en-US" sz="1050" dirty="0">
                <a:ea typeface="ヒラギノ角ゴ Pro W3"/>
                <a:cs typeface="ヒラギノ角ゴ Pro W3"/>
              </a:rPr>
              <a:t> : EN / ISO </a:t>
            </a:r>
            <a:r>
              <a:rPr lang="fr-FR" altLang="en-US" sz="1050" dirty="0" smtClean="0">
                <a:ea typeface="ヒラギノ角ゴ Pro W3"/>
                <a:cs typeface="ヒラギノ角ゴ Pro W3"/>
              </a:rPr>
              <a:t>17025 (compatibility </a:t>
            </a:r>
            <a:r>
              <a:rPr lang="fr-FR" altLang="en-US" sz="1050" dirty="0" err="1" smtClean="0">
                <a:ea typeface="ヒラギノ角ゴ Pro W3"/>
                <a:cs typeface="ヒラギノ角ゴ Pro W3"/>
              </a:rPr>
              <a:t>with</a:t>
            </a:r>
            <a:r>
              <a:rPr lang="fr-FR" altLang="en-US" sz="1050" dirty="0" smtClean="0">
                <a:ea typeface="ヒラギノ角ゴ Pro W3"/>
                <a:cs typeface="ヒラギノ角ゴ Pro W3"/>
              </a:rPr>
              <a:t> living </a:t>
            </a:r>
            <a:r>
              <a:rPr lang="fr-FR" altLang="en-US" sz="1050" dirty="0" err="1" smtClean="0">
                <a:ea typeface="ヒラギノ角ゴ Pro W3"/>
                <a:cs typeface="ヒラギノ角ゴ Pro W3"/>
              </a:rPr>
              <a:t>organisms</a:t>
            </a:r>
            <a:r>
              <a:rPr lang="fr-FR" altLang="en-US" sz="1050" dirty="0" smtClean="0">
                <a:ea typeface="ヒラギノ角ゴ Pro W3"/>
                <a:cs typeface="ヒラギノ角ゴ Pro W3"/>
              </a:rPr>
              <a:t>)</a:t>
            </a:r>
            <a:endParaRPr lang="fr-FR" altLang="en-US" sz="1050" dirty="0">
              <a:ea typeface="ヒラギノ角ゴ Pro W3"/>
              <a:cs typeface="ヒラギノ角ゴ Pro W3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060848"/>
            <a:ext cx="7639000" cy="17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1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8" descr="fond-ppt-p2-inst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2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79388" y="260350"/>
            <a:ext cx="3204723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smtClean="0">
                <a:latin typeface="Arial "/>
                <a:ea typeface="ヒラギノ角ゴ Pro W3"/>
                <a:cs typeface="ヒラギノ角ゴ Pro W3"/>
              </a:rPr>
              <a:t>Precision cleaning </a:t>
            </a:r>
            <a:endParaRPr lang="es-MX" altLang="en-US" sz="2800" dirty="0">
              <a:latin typeface="Arial "/>
              <a:ea typeface="ヒラギノ角ゴ Pro W3"/>
              <a:cs typeface="ヒラギノ角ゴ Pro W3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2369" y="1596856"/>
            <a:ext cx="770408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arenR"/>
              <a:defRPr/>
            </a:pPr>
            <a:r>
              <a:rPr lang="en-US" dirty="0" smtClean="0"/>
              <a:t>Market opportunity</a:t>
            </a:r>
          </a:p>
          <a:p>
            <a:pPr marL="457200" indent="-457200">
              <a:buAutoNum type="arabicParenR"/>
              <a:defRPr/>
            </a:pPr>
            <a:endParaRPr lang="en-US" dirty="0"/>
          </a:p>
          <a:p>
            <a:pPr marL="457200" indent="-457200">
              <a:buAutoNum type="arabicParenR"/>
              <a:defRPr/>
            </a:pPr>
            <a:r>
              <a:rPr lang="en-US" dirty="0" smtClean="0"/>
              <a:t>Technology</a:t>
            </a:r>
          </a:p>
          <a:p>
            <a:pPr marL="457200" indent="-457200">
              <a:buAutoNum type="arabicParenR"/>
              <a:defRPr/>
            </a:pPr>
            <a:endParaRPr lang="en-US" dirty="0"/>
          </a:p>
          <a:p>
            <a:pPr marL="457200" indent="-457200">
              <a:buAutoNum type="arabicParenR"/>
              <a:defRPr/>
            </a:pPr>
            <a:r>
              <a:rPr lang="en-US" dirty="0" smtClean="0"/>
              <a:t>Success stories / references</a:t>
            </a:r>
          </a:p>
          <a:p>
            <a:pPr marL="457200" indent="-457200">
              <a:buAutoNum type="arabicParenR"/>
              <a:defRPr/>
            </a:pPr>
            <a:endParaRPr lang="en-US" dirty="0"/>
          </a:p>
          <a:p>
            <a:pPr marL="457200" indent="-457200">
              <a:buAutoNum type="arabicParenR"/>
              <a:defRPr/>
            </a:pPr>
            <a:r>
              <a:rPr lang="en-US" dirty="0" err="1" smtClean="0"/>
              <a:t>Inventec</a:t>
            </a:r>
            <a:r>
              <a:rPr lang="en-US" dirty="0" smtClean="0"/>
              <a:t> overview</a:t>
            </a:r>
          </a:p>
        </p:txBody>
      </p:sp>
    </p:spTree>
    <p:extLst>
      <p:ext uri="{BB962C8B-B14F-4D97-AF65-F5344CB8AC3E}">
        <p14:creationId xmlns:p14="http://schemas.microsoft.com/office/powerpoint/2010/main" val="243899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8" descr="fond-ppt-p2-inst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95288" y="260350"/>
            <a:ext cx="4176336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fr-FR" sz="2800" dirty="0" smtClean="0">
                <a:latin typeface="TrebuchetMS-Bold" charset="0"/>
                <a:ea typeface="MS PGothic" panose="020B0600070205080204" pitchFamily="34" charset="-128"/>
              </a:rPr>
              <a:t>Environment and Toxicity</a:t>
            </a:r>
            <a:endParaRPr lang="en-US" altLang="fr-FR" sz="2800" dirty="0">
              <a:latin typeface="TrebuchetMS-Bold" charset="0"/>
              <a:ea typeface="MS PGothic" panose="020B0600070205080204" pitchFamily="34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763688" y="4747944"/>
            <a:ext cx="6336704" cy="84129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en-US" altLang="en-US" sz="2000" dirty="0" smtClean="0"/>
              <a:t>Non toxic, non flammable, environmentally friendly</a:t>
            </a:r>
            <a:endParaRPr lang="en-US" alt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7" y="1988840"/>
            <a:ext cx="8281169" cy="17171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1326" y="3789040"/>
            <a:ext cx="82551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*pending certification from South Coast Air Quality Management District (SCAQMD) for metro Los Angeles air basin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488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8" descr="fond-ppt-p2-inst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2" y="-99392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50825" y="260350"/>
            <a:ext cx="6179897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smtClean="0">
                <a:latin typeface="Arial "/>
                <a:ea typeface="ヒラギノ角ゴ Pro W3"/>
                <a:cs typeface="ヒラギノ角ゴ Pro W3"/>
              </a:rPr>
              <a:t>Sales / technical assessment process</a:t>
            </a:r>
            <a:endParaRPr lang="es-MX" altLang="en-US" sz="2800" dirty="0">
              <a:latin typeface="Arial "/>
              <a:ea typeface="ヒラギノ角ゴ Pro W3"/>
              <a:cs typeface="ヒラギノ角ゴ Pro W3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42332"/>
              </p:ext>
            </p:extLst>
          </p:nvPr>
        </p:nvGraphicFramePr>
        <p:xfrm>
          <a:off x="904056" y="1999489"/>
          <a:ext cx="7772400" cy="13575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0431"/>
                <a:gridCol w="7431969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ja-JP" sz="1300" kern="100" dirty="0">
                          <a:solidFill>
                            <a:schemeClr val="tx1"/>
                          </a:solidFill>
                          <a:effectLst/>
                        </a:rPr>
                        <a:t>☐</a:t>
                      </a:r>
                      <a:endParaRPr lang="en-US" sz="1050" kern="100" dirty="0">
                        <a:solidFill>
                          <a:schemeClr val="tx1"/>
                        </a:solidFill>
                        <a:effectLst/>
                        <a:latin typeface="Segoe UI Symbol" panose="020B0502040204020203" pitchFamily="34" charset="0"/>
                        <a:ea typeface="Franklin Gothic Medium" panose="020B0603020102020204" pitchFamily="34" charset="0"/>
                        <a:cs typeface="Segoe UI Symbol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5720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</a:rPr>
                        <a:t>Sample customer parts to test in </a:t>
                      </a:r>
                      <a:r>
                        <a:rPr lang="en-US" sz="1300" kern="100" dirty="0" smtClean="0">
                          <a:solidFill>
                            <a:schemeClr val="tx1"/>
                          </a:solidFill>
                          <a:effectLst/>
                        </a:rPr>
                        <a:t>Deep</a:t>
                      </a:r>
                      <a:r>
                        <a:rPr lang="en-US" sz="1300" kern="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River</a:t>
                      </a:r>
                      <a:r>
                        <a:rPr lang="en-US" sz="1300" kern="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</a:rPr>
                        <a:t>with </a:t>
                      </a:r>
                      <a:r>
                        <a:rPr lang="en-US" sz="1300" kern="100" dirty="0" err="1">
                          <a:solidFill>
                            <a:schemeClr val="tx1"/>
                          </a:solidFill>
                          <a:effectLst/>
                        </a:rPr>
                        <a:t>Inventec</a:t>
                      </a: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</a:rPr>
                        <a:t> equipment</a:t>
                      </a:r>
                      <a:endParaRPr lang="en-US" sz="900" kern="100" dirty="0">
                        <a:solidFill>
                          <a:schemeClr val="tx1"/>
                        </a:solidFill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ja-JP" sz="1300" kern="100" dirty="0">
                          <a:solidFill>
                            <a:schemeClr val="tx1"/>
                          </a:solidFill>
                          <a:effectLst/>
                        </a:rPr>
                        <a:t>☐</a:t>
                      </a:r>
                      <a:endParaRPr lang="en-US" sz="1050" kern="100" dirty="0">
                        <a:solidFill>
                          <a:schemeClr val="tx1"/>
                        </a:solidFill>
                        <a:effectLst/>
                        <a:latin typeface="Segoe UI Symbol" panose="020B0502040204020203" pitchFamily="34" charset="0"/>
                        <a:ea typeface="Franklin Gothic Medium" panose="020B0603020102020204" pitchFamily="34" charset="0"/>
                        <a:cs typeface="Segoe UI Symbol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5720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chemeClr val="tx1"/>
                          </a:solidFill>
                          <a:effectLst/>
                        </a:rPr>
                        <a:t>Check machine gasket samples for compatibility with solvents</a:t>
                      </a:r>
                      <a:endParaRPr lang="en-US" sz="900" kern="100">
                        <a:solidFill>
                          <a:schemeClr val="tx1"/>
                        </a:solidFill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ja-JP" sz="1300" kern="100">
                          <a:solidFill>
                            <a:schemeClr val="tx1"/>
                          </a:solidFill>
                          <a:effectLst/>
                        </a:rPr>
                        <a:t>☐</a:t>
                      </a:r>
                      <a:endParaRPr lang="en-US" sz="1050" kern="100">
                        <a:solidFill>
                          <a:schemeClr val="tx1"/>
                        </a:solidFill>
                        <a:effectLst/>
                        <a:latin typeface="Segoe UI Symbol" panose="020B0502040204020203" pitchFamily="34" charset="0"/>
                        <a:ea typeface="Franklin Gothic Medium" panose="020B0603020102020204" pitchFamily="34" charset="0"/>
                        <a:cs typeface="Segoe UI Symbol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5720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chemeClr val="tx1"/>
                          </a:solidFill>
                          <a:effectLst/>
                        </a:rPr>
                        <a:t>Take sample of current cleaning product to check for contaminants</a:t>
                      </a:r>
                      <a:endParaRPr lang="en-US" sz="900" kern="100">
                        <a:solidFill>
                          <a:schemeClr val="tx1"/>
                        </a:solidFill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ja-JP" sz="1300" kern="100">
                          <a:solidFill>
                            <a:schemeClr val="tx1"/>
                          </a:solidFill>
                          <a:effectLst/>
                        </a:rPr>
                        <a:t>☐</a:t>
                      </a:r>
                      <a:endParaRPr lang="en-US" sz="1050" kern="100">
                        <a:solidFill>
                          <a:schemeClr val="tx1"/>
                        </a:solidFill>
                        <a:effectLst/>
                        <a:latin typeface="Segoe UI Symbol" panose="020B0502040204020203" pitchFamily="34" charset="0"/>
                        <a:ea typeface="Franklin Gothic Medium" panose="020B0603020102020204" pitchFamily="34" charset="0"/>
                        <a:cs typeface="Segoe UI Symbol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5720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Clean</a:t>
                      </a:r>
                      <a:r>
                        <a:rPr lang="en-US" sz="13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residues and contaminants with a brush and IPA</a:t>
                      </a:r>
                      <a:endParaRPr lang="en-US" sz="900" kern="100" dirty="0">
                        <a:solidFill>
                          <a:schemeClr val="tx1"/>
                        </a:solidFill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ja-JP" sz="1300" kern="100">
                          <a:solidFill>
                            <a:schemeClr val="tx1"/>
                          </a:solidFill>
                          <a:effectLst/>
                        </a:rPr>
                        <a:t>☐</a:t>
                      </a:r>
                      <a:endParaRPr lang="en-US" sz="1050" kern="100">
                        <a:solidFill>
                          <a:schemeClr val="tx1"/>
                        </a:solidFill>
                        <a:effectLst/>
                        <a:latin typeface="Segoe UI Symbol" panose="020B0502040204020203" pitchFamily="34" charset="0"/>
                        <a:ea typeface="Franklin Gothic Medium" panose="020B0603020102020204" pitchFamily="34" charset="0"/>
                        <a:cs typeface="Segoe UI Symbol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5720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chemeClr val="tx1"/>
                          </a:solidFill>
                          <a:effectLst/>
                        </a:rPr>
                        <a:t>Change all filters</a:t>
                      </a:r>
                      <a:endParaRPr lang="en-US" sz="900" kern="100">
                        <a:solidFill>
                          <a:schemeClr val="tx1"/>
                        </a:solidFill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ja-JP" sz="1300" kern="100">
                          <a:solidFill>
                            <a:schemeClr val="tx1"/>
                          </a:solidFill>
                          <a:effectLst/>
                        </a:rPr>
                        <a:t>☐</a:t>
                      </a:r>
                      <a:endParaRPr lang="en-US" sz="1050" kern="100">
                        <a:solidFill>
                          <a:schemeClr val="tx1"/>
                        </a:solidFill>
                        <a:effectLst/>
                        <a:latin typeface="Segoe UI Symbol" panose="020B0502040204020203" pitchFamily="34" charset="0"/>
                        <a:ea typeface="Franklin Gothic Medium" panose="020B0603020102020204" pitchFamily="34" charset="0"/>
                        <a:cs typeface="Segoe UI Symbol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5720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</a:rPr>
                        <a:t>Adjust temperatures </a:t>
                      </a:r>
                      <a:r>
                        <a:rPr lang="en-US" sz="1300" kern="100" dirty="0" smtClean="0">
                          <a:solidFill>
                            <a:schemeClr val="tx1"/>
                          </a:solidFill>
                          <a:effectLst/>
                        </a:rPr>
                        <a:t>in</a:t>
                      </a:r>
                      <a:r>
                        <a:rPr lang="en-US" sz="1300" kern="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the boiling sump and the vapor phase</a:t>
                      </a:r>
                      <a:endParaRPr lang="en-US" sz="900" kern="100" dirty="0">
                        <a:solidFill>
                          <a:schemeClr val="tx1"/>
                        </a:solidFill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ja-JP" sz="1300" kern="100">
                          <a:solidFill>
                            <a:schemeClr val="tx1"/>
                          </a:solidFill>
                          <a:effectLst/>
                        </a:rPr>
                        <a:t>☐</a:t>
                      </a:r>
                      <a:endParaRPr lang="en-US" sz="1050" kern="100">
                        <a:solidFill>
                          <a:schemeClr val="tx1"/>
                        </a:solidFill>
                        <a:effectLst/>
                        <a:latin typeface="Segoe UI Symbol" panose="020B0502040204020203" pitchFamily="34" charset="0"/>
                        <a:ea typeface="Franklin Gothic Medium" panose="020B0603020102020204" pitchFamily="34" charset="0"/>
                        <a:cs typeface="Segoe UI Symbol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5720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</a:t>
                      </a:r>
                      <a:r>
                        <a:rPr lang="en-US" sz="13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leakages</a:t>
                      </a:r>
                      <a:endParaRPr lang="en-US" sz="900" kern="100" dirty="0">
                        <a:solidFill>
                          <a:schemeClr val="tx1"/>
                        </a:solidFill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9552" y="1603591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1) Before tank </a:t>
            </a:r>
            <a:r>
              <a:rPr lang="en-US" sz="1600" dirty="0"/>
              <a:t>f</a:t>
            </a:r>
            <a:r>
              <a:rPr lang="en-US" sz="1600" dirty="0" smtClean="0"/>
              <a:t>ill</a:t>
            </a:r>
            <a:endParaRPr lang="en-US" sz="16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034576"/>
              </p:ext>
            </p:extLst>
          </p:nvPr>
        </p:nvGraphicFramePr>
        <p:xfrm>
          <a:off x="904056" y="4021226"/>
          <a:ext cx="7772400" cy="4158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0431"/>
                <a:gridCol w="7431969"/>
              </a:tblGrid>
              <a:tr h="207943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ja-JP" sz="1300" kern="100" dirty="0">
                          <a:solidFill>
                            <a:schemeClr val="tx1"/>
                          </a:solidFill>
                          <a:effectLst/>
                        </a:rPr>
                        <a:t>☐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Segoe UI Symbol" panose="020B0502040204020203" pitchFamily="34" charset="0"/>
                        <a:ea typeface="Franklin Gothic Medium" panose="020B0603020102020204" pitchFamily="34" charset="0"/>
                        <a:cs typeface="Segoe UI Symbol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5720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</a:rPr>
                        <a:t>Define </a:t>
                      </a:r>
                      <a:r>
                        <a:rPr lang="en-US" sz="1300" kern="100" dirty="0" smtClean="0">
                          <a:solidFill>
                            <a:schemeClr val="tx1"/>
                          </a:solidFill>
                          <a:effectLst/>
                        </a:rPr>
                        <a:t>specifications</a:t>
                      </a:r>
                      <a:r>
                        <a:rPr lang="en-US" sz="1300" kern="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 expected </a:t>
                      </a:r>
                      <a:r>
                        <a:rPr lang="en-US" sz="1300" kern="100" dirty="0" smtClean="0">
                          <a:solidFill>
                            <a:schemeClr val="tx1"/>
                          </a:solidFill>
                          <a:effectLst/>
                        </a:rPr>
                        <a:t>by </a:t>
                      </a: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</a:rPr>
                        <a:t>customer</a:t>
                      </a:r>
                      <a:endParaRPr lang="en-US" sz="900" kern="100" dirty="0">
                        <a:solidFill>
                          <a:schemeClr val="tx1"/>
                        </a:solidFill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07943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ja-JP" sz="1300" kern="100">
                          <a:solidFill>
                            <a:schemeClr val="tx1"/>
                          </a:solidFill>
                          <a:effectLst/>
                        </a:rPr>
                        <a:t>☐</a:t>
                      </a:r>
                      <a:endParaRPr lang="en-US" sz="1000" kern="100">
                        <a:solidFill>
                          <a:schemeClr val="tx1"/>
                        </a:solidFill>
                        <a:effectLst/>
                        <a:latin typeface="Segoe UI Symbol" panose="020B0502040204020203" pitchFamily="34" charset="0"/>
                        <a:ea typeface="Franklin Gothic Medium" panose="020B0603020102020204" pitchFamily="34" charset="0"/>
                        <a:cs typeface="Segoe UI Symbol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5720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</a:rPr>
                        <a:t>Develop test program with a reasonable number and selection of representative parts</a:t>
                      </a:r>
                      <a:endParaRPr lang="en-US" sz="900" kern="100" dirty="0">
                        <a:solidFill>
                          <a:schemeClr val="tx1"/>
                        </a:solidFill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11560" y="3641138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</a:t>
            </a:r>
            <a:r>
              <a:rPr lang="en-US" sz="1600" dirty="0" smtClean="0"/>
              <a:t>) Establish customer criteria</a:t>
            </a:r>
            <a:endParaRPr lang="en-US" sz="1600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904056" y="5181435"/>
          <a:ext cx="7772400" cy="6240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0431"/>
                <a:gridCol w="7431969"/>
              </a:tblGrid>
              <a:tr h="207943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ja-JP" sz="1300" kern="100" dirty="0">
                          <a:solidFill>
                            <a:schemeClr val="tx1"/>
                          </a:solidFill>
                          <a:effectLst/>
                        </a:rPr>
                        <a:t>☐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Segoe UI Symbol" panose="020B0502040204020203" pitchFamily="34" charset="0"/>
                        <a:ea typeface="Franklin Gothic Medium" panose="020B0603020102020204" pitchFamily="34" charset="0"/>
                        <a:cs typeface="Segoe UI Symbol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5720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</a:rPr>
                        <a:t>Allow </a:t>
                      </a:r>
                      <a:r>
                        <a:rPr lang="en-US" sz="1300" kern="100" dirty="0" smtClean="0">
                          <a:solidFill>
                            <a:schemeClr val="tx1"/>
                          </a:solidFill>
                          <a:effectLst/>
                        </a:rPr>
                        <a:t>1-2 </a:t>
                      </a: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</a:rPr>
                        <a:t>setup days</a:t>
                      </a:r>
                      <a:endParaRPr lang="en-US" sz="900" kern="100" dirty="0">
                        <a:solidFill>
                          <a:schemeClr val="tx1"/>
                        </a:solidFill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07943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ja-JP" sz="1300" kern="100">
                          <a:solidFill>
                            <a:schemeClr val="tx1"/>
                          </a:solidFill>
                          <a:effectLst/>
                        </a:rPr>
                        <a:t>☐</a:t>
                      </a:r>
                      <a:endParaRPr lang="en-US" sz="1000" kern="100">
                        <a:solidFill>
                          <a:schemeClr val="tx1"/>
                        </a:solidFill>
                        <a:effectLst/>
                        <a:latin typeface="Segoe UI Symbol" panose="020B0502040204020203" pitchFamily="34" charset="0"/>
                        <a:ea typeface="Franklin Gothic Medium" panose="020B0603020102020204" pitchFamily="34" charset="0"/>
                        <a:cs typeface="Segoe UI Symbol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5720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</a:rPr>
                        <a:t>Weekly factory support for one month</a:t>
                      </a:r>
                      <a:endParaRPr lang="en-US" sz="900" kern="100" dirty="0">
                        <a:solidFill>
                          <a:schemeClr val="tx1"/>
                        </a:solidFill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07943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ja-JP" sz="1300" kern="100">
                          <a:solidFill>
                            <a:schemeClr val="tx1"/>
                          </a:solidFill>
                          <a:effectLst/>
                        </a:rPr>
                        <a:t>☐</a:t>
                      </a:r>
                      <a:endParaRPr lang="en-US" sz="1000" kern="100">
                        <a:solidFill>
                          <a:schemeClr val="tx1"/>
                        </a:solidFill>
                        <a:effectLst/>
                        <a:latin typeface="Segoe UI Symbol" panose="020B0502040204020203" pitchFamily="34" charset="0"/>
                        <a:ea typeface="Franklin Gothic Medium" panose="020B0603020102020204" pitchFamily="34" charset="0"/>
                        <a:cs typeface="Segoe UI Symbol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5720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</a:rPr>
                        <a:t>Contact </a:t>
                      </a:r>
                      <a:r>
                        <a:rPr lang="en-US" sz="1300" kern="100" dirty="0" err="1">
                          <a:solidFill>
                            <a:schemeClr val="tx1"/>
                          </a:solidFill>
                          <a:effectLst/>
                        </a:rPr>
                        <a:t>Inventec</a:t>
                      </a: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</a:rPr>
                        <a:t> at 860.526.8300 if something comes up</a:t>
                      </a:r>
                      <a:endParaRPr lang="en-US" sz="900" kern="100" dirty="0">
                        <a:solidFill>
                          <a:schemeClr val="tx1"/>
                        </a:solidFill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11560" y="4818638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3) During and after tank fill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467544" y="114623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smtClean="0"/>
              <a:t>Cleaning – </a:t>
            </a:r>
            <a:r>
              <a:rPr lang="en-US" sz="1800" b="1" u="sng" dirty="0" err="1" smtClean="0"/>
              <a:t>Defluxing</a:t>
            </a:r>
            <a:r>
              <a:rPr lang="en-US" sz="1800" b="1" u="sng" dirty="0" smtClean="0"/>
              <a:t> </a:t>
            </a:r>
            <a:r>
              <a:rPr lang="en-US" sz="1800" b="1" u="sng" dirty="0" smtClean="0"/>
              <a:t>- Degreasing</a:t>
            </a:r>
            <a:endParaRPr lang="en-US" sz="1800" b="1" u="sng" dirty="0"/>
          </a:p>
        </p:txBody>
      </p:sp>
    </p:spTree>
    <p:extLst>
      <p:ext uri="{BB962C8B-B14F-4D97-AF65-F5344CB8AC3E}">
        <p14:creationId xmlns:p14="http://schemas.microsoft.com/office/powerpoint/2010/main" val="172403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8" descr="fond-ppt-p2-inst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2" y="-99392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50825" y="260350"/>
            <a:ext cx="6179897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smtClean="0">
                <a:latin typeface="Arial "/>
                <a:ea typeface="ヒラギノ角ゴ Pro W3"/>
                <a:cs typeface="ヒラギノ角ゴ Pro W3"/>
              </a:rPr>
              <a:t>Sales / technical assessment process</a:t>
            </a:r>
            <a:endParaRPr lang="es-MX" altLang="en-US" sz="2800" dirty="0">
              <a:latin typeface="Arial "/>
              <a:ea typeface="ヒラギノ角ゴ Pro W3"/>
              <a:cs typeface="ヒラギノ角ゴ Pro W3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546710"/>
              </p:ext>
            </p:extLst>
          </p:nvPr>
        </p:nvGraphicFramePr>
        <p:xfrm>
          <a:off x="904056" y="1999489"/>
          <a:ext cx="7772400" cy="14561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0431"/>
                <a:gridCol w="7431969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ja-JP" sz="1300" kern="100" dirty="0">
                          <a:solidFill>
                            <a:schemeClr val="tx1"/>
                          </a:solidFill>
                          <a:effectLst/>
                        </a:rPr>
                        <a:t>☐</a:t>
                      </a:r>
                      <a:endParaRPr lang="en-US" sz="1050" kern="100" dirty="0">
                        <a:solidFill>
                          <a:schemeClr val="tx1"/>
                        </a:solidFill>
                        <a:effectLst/>
                        <a:latin typeface="Segoe UI Symbol" panose="020B0502040204020203" pitchFamily="34" charset="0"/>
                        <a:ea typeface="Franklin Gothic Medium" panose="020B0603020102020204" pitchFamily="34" charset="0"/>
                        <a:cs typeface="Segoe UI Symbol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5720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chemeClr val="tx1"/>
                          </a:solidFill>
                          <a:effectLst/>
                        </a:rPr>
                        <a:t>Sample customer parts to test in Europe with Inventec equipment</a:t>
                      </a:r>
                      <a:endParaRPr lang="en-US" sz="900" kern="100">
                        <a:solidFill>
                          <a:schemeClr val="tx1"/>
                        </a:solidFill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ja-JP" sz="1300" kern="100" dirty="0">
                          <a:solidFill>
                            <a:schemeClr val="tx1"/>
                          </a:solidFill>
                          <a:effectLst/>
                        </a:rPr>
                        <a:t>☐</a:t>
                      </a:r>
                      <a:endParaRPr lang="en-US" sz="1050" kern="100" dirty="0">
                        <a:solidFill>
                          <a:schemeClr val="tx1"/>
                        </a:solidFill>
                        <a:effectLst/>
                        <a:latin typeface="Segoe UI Symbol" panose="020B0502040204020203" pitchFamily="34" charset="0"/>
                        <a:ea typeface="Franklin Gothic Medium" panose="020B0603020102020204" pitchFamily="34" charset="0"/>
                        <a:cs typeface="Segoe UI Symbol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5720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chemeClr val="tx1"/>
                          </a:solidFill>
                          <a:effectLst/>
                        </a:rPr>
                        <a:t>Check machine gasket samples for compatibility with solvents</a:t>
                      </a:r>
                      <a:endParaRPr lang="en-US" sz="900" kern="100">
                        <a:solidFill>
                          <a:schemeClr val="tx1"/>
                        </a:solidFill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ja-JP" sz="1300" kern="100">
                          <a:solidFill>
                            <a:schemeClr val="tx1"/>
                          </a:solidFill>
                          <a:effectLst/>
                        </a:rPr>
                        <a:t>☐</a:t>
                      </a:r>
                      <a:endParaRPr lang="en-US" sz="1050" kern="100">
                        <a:solidFill>
                          <a:schemeClr val="tx1"/>
                        </a:solidFill>
                        <a:effectLst/>
                        <a:latin typeface="Segoe UI Symbol" panose="020B0502040204020203" pitchFamily="34" charset="0"/>
                        <a:ea typeface="Franklin Gothic Medium" panose="020B0603020102020204" pitchFamily="34" charset="0"/>
                        <a:cs typeface="Segoe UI Symbol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5720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chemeClr val="tx1"/>
                          </a:solidFill>
                          <a:effectLst/>
                        </a:rPr>
                        <a:t>Take sample of current cleaning product to check for contaminants</a:t>
                      </a:r>
                      <a:endParaRPr lang="en-US" sz="900" kern="100">
                        <a:solidFill>
                          <a:schemeClr val="tx1"/>
                        </a:solidFill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ja-JP" sz="1300" kern="100">
                          <a:solidFill>
                            <a:schemeClr val="tx1"/>
                          </a:solidFill>
                          <a:effectLst/>
                        </a:rPr>
                        <a:t>☐</a:t>
                      </a:r>
                      <a:endParaRPr lang="en-US" sz="1050" kern="100">
                        <a:solidFill>
                          <a:schemeClr val="tx1"/>
                        </a:solidFill>
                        <a:effectLst/>
                        <a:latin typeface="Segoe UI Symbol" panose="020B0502040204020203" pitchFamily="34" charset="0"/>
                        <a:ea typeface="Franklin Gothic Medium" panose="020B0603020102020204" pitchFamily="34" charset="0"/>
                        <a:cs typeface="Segoe UI Symbol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5720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chemeClr val="tx1"/>
                          </a:solidFill>
                          <a:effectLst/>
                        </a:rPr>
                        <a:t>High-pressure steam clean current unit</a:t>
                      </a:r>
                      <a:endParaRPr lang="en-US" sz="900" kern="100">
                        <a:solidFill>
                          <a:schemeClr val="tx1"/>
                        </a:solidFill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ja-JP" sz="1300" kern="100">
                          <a:solidFill>
                            <a:schemeClr val="tx1"/>
                          </a:solidFill>
                          <a:effectLst/>
                        </a:rPr>
                        <a:t>☐</a:t>
                      </a:r>
                      <a:endParaRPr lang="en-US" sz="1050" kern="100">
                        <a:solidFill>
                          <a:schemeClr val="tx1"/>
                        </a:solidFill>
                        <a:effectLst/>
                        <a:latin typeface="Segoe UI Symbol" panose="020B0502040204020203" pitchFamily="34" charset="0"/>
                        <a:ea typeface="Franklin Gothic Medium" panose="020B0603020102020204" pitchFamily="34" charset="0"/>
                        <a:cs typeface="Segoe UI Symbol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5720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chemeClr val="tx1"/>
                          </a:solidFill>
                          <a:effectLst/>
                        </a:rPr>
                        <a:t>Change all filters</a:t>
                      </a:r>
                      <a:endParaRPr lang="en-US" sz="900" kern="100">
                        <a:solidFill>
                          <a:schemeClr val="tx1"/>
                        </a:solidFill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ja-JP" sz="1300" kern="100">
                          <a:solidFill>
                            <a:schemeClr val="tx1"/>
                          </a:solidFill>
                          <a:effectLst/>
                        </a:rPr>
                        <a:t>☐</a:t>
                      </a:r>
                      <a:endParaRPr lang="en-US" sz="1050" kern="100">
                        <a:solidFill>
                          <a:schemeClr val="tx1"/>
                        </a:solidFill>
                        <a:effectLst/>
                        <a:latin typeface="Segoe UI Symbol" panose="020B0502040204020203" pitchFamily="34" charset="0"/>
                        <a:ea typeface="Franklin Gothic Medium" panose="020B0603020102020204" pitchFamily="34" charset="0"/>
                        <a:cs typeface="Segoe UI Symbol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5720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chemeClr val="tx1"/>
                          </a:solidFill>
                          <a:effectLst/>
                        </a:rPr>
                        <a:t>Adjust temperatures in separators for best separation</a:t>
                      </a:r>
                      <a:endParaRPr lang="en-US" sz="900" kern="100">
                        <a:solidFill>
                          <a:schemeClr val="tx1"/>
                        </a:solidFill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ja-JP" sz="1300" kern="100">
                          <a:solidFill>
                            <a:schemeClr val="tx1"/>
                          </a:solidFill>
                          <a:effectLst/>
                        </a:rPr>
                        <a:t>☐</a:t>
                      </a:r>
                      <a:endParaRPr lang="en-US" sz="1050" kern="100">
                        <a:solidFill>
                          <a:schemeClr val="tx1"/>
                        </a:solidFill>
                        <a:effectLst/>
                        <a:latin typeface="Segoe UI Symbol" panose="020B0502040204020203" pitchFamily="34" charset="0"/>
                        <a:ea typeface="Franklin Gothic Medium" panose="020B0603020102020204" pitchFamily="34" charset="0"/>
                        <a:cs typeface="Segoe UI Symbol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5720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</a:rPr>
                        <a:t>Insulate entire unit</a:t>
                      </a:r>
                      <a:endParaRPr lang="en-US" sz="900" kern="100" dirty="0">
                        <a:solidFill>
                          <a:schemeClr val="tx1"/>
                        </a:solidFill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9552" y="1603591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1) Before tank </a:t>
            </a:r>
            <a:r>
              <a:rPr lang="en-US" sz="1600" dirty="0"/>
              <a:t>f</a:t>
            </a:r>
            <a:r>
              <a:rPr lang="en-US" sz="1600" dirty="0" smtClean="0"/>
              <a:t>ill</a:t>
            </a:r>
            <a:endParaRPr lang="en-US" sz="16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282532"/>
              </p:ext>
            </p:extLst>
          </p:nvPr>
        </p:nvGraphicFramePr>
        <p:xfrm>
          <a:off x="904056" y="4021226"/>
          <a:ext cx="7772400" cy="4160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0431"/>
                <a:gridCol w="7431969"/>
              </a:tblGrid>
              <a:tr h="207943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ja-JP" sz="1300" kern="100" dirty="0">
                          <a:solidFill>
                            <a:schemeClr val="tx1"/>
                          </a:solidFill>
                          <a:effectLst/>
                        </a:rPr>
                        <a:t>☐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Segoe UI Symbol" panose="020B0502040204020203" pitchFamily="34" charset="0"/>
                        <a:ea typeface="Franklin Gothic Medium" panose="020B0603020102020204" pitchFamily="34" charset="0"/>
                        <a:cs typeface="Segoe UI Symbol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5720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chemeClr val="tx1"/>
                          </a:solidFill>
                          <a:effectLst/>
                        </a:rPr>
                        <a:t>Define types of staining observed by customer</a:t>
                      </a:r>
                      <a:endParaRPr lang="en-US" sz="900" kern="100">
                        <a:solidFill>
                          <a:schemeClr val="tx1"/>
                        </a:solidFill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07943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ja-JP" sz="1300" kern="100">
                          <a:solidFill>
                            <a:schemeClr val="tx1"/>
                          </a:solidFill>
                          <a:effectLst/>
                        </a:rPr>
                        <a:t>☐</a:t>
                      </a:r>
                      <a:endParaRPr lang="en-US" sz="1000" kern="100">
                        <a:solidFill>
                          <a:schemeClr val="tx1"/>
                        </a:solidFill>
                        <a:effectLst/>
                        <a:latin typeface="Segoe UI Symbol" panose="020B0502040204020203" pitchFamily="34" charset="0"/>
                        <a:ea typeface="Franklin Gothic Medium" panose="020B0603020102020204" pitchFamily="34" charset="0"/>
                        <a:cs typeface="Segoe UI Symbol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5720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</a:rPr>
                        <a:t>Develop test program with a reasonable number and selection of representative parts</a:t>
                      </a:r>
                      <a:endParaRPr lang="en-US" sz="900" kern="100" dirty="0">
                        <a:solidFill>
                          <a:schemeClr val="tx1"/>
                        </a:solidFill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11560" y="3641138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</a:t>
            </a:r>
            <a:r>
              <a:rPr lang="en-US" sz="1600" dirty="0" smtClean="0"/>
              <a:t>) Establish customer criteria</a:t>
            </a:r>
            <a:endParaRPr lang="en-US" sz="1600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540976"/>
              </p:ext>
            </p:extLst>
          </p:nvPr>
        </p:nvGraphicFramePr>
        <p:xfrm>
          <a:off x="904056" y="5181435"/>
          <a:ext cx="7772400" cy="6240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0431"/>
                <a:gridCol w="7431969"/>
              </a:tblGrid>
              <a:tr h="207943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ja-JP" sz="1300" kern="100">
                          <a:solidFill>
                            <a:schemeClr val="tx1"/>
                          </a:solidFill>
                          <a:effectLst/>
                        </a:rPr>
                        <a:t>☐</a:t>
                      </a:r>
                      <a:endParaRPr lang="en-US" sz="1000" kern="100">
                        <a:solidFill>
                          <a:schemeClr val="tx1"/>
                        </a:solidFill>
                        <a:effectLst/>
                        <a:latin typeface="Segoe UI Symbol" panose="020B0502040204020203" pitchFamily="34" charset="0"/>
                        <a:ea typeface="Franklin Gothic Medium" panose="020B0603020102020204" pitchFamily="34" charset="0"/>
                        <a:cs typeface="Segoe UI Symbol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5720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chemeClr val="tx1"/>
                          </a:solidFill>
                          <a:effectLst/>
                        </a:rPr>
                        <a:t>Allow 3-5 setup days</a:t>
                      </a:r>
                      <a:endParaRPr lang="en-US" sz="900" kern="100">
                        <a:solidFill>
                          <a:schemeClr val="tx1"/>
                        </a:solidFill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07943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ja-JP" sz="1300" kern="100">
                          <a:solidFill>
                            <a:schemeClr val="tx1"/>
                          </a:solidFill>
                          <a:effectLst/>
                        </a:rPr>
                        <a:t>☐</a:t>
                      </a:r>
                      <a:endParaRPr lang="en-US" sz="1000" kern="100">
                        <a:solidFill>
                          <a:schemeClr val="tx1"/>
                        </a:solidFill>
                        <a:effectLst/>
                        <a:latin typeface="Segoe UI Symbol" panose="020B0502040204020203" pitchFamily="34" charset="0"/>
                        <a:ea typeface="Franklin Gothic Medium" panose="020B0603020102020204" pitchFamily="34" charset="0"/>
                        <a:cs typeface="Segoe UI Symbol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5720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chemeClr val="tx1"/>
                          </a:solidFill>
                          <a:effectLst/>
                        </a:rPr>
                        <a:t>Weekly factory support for one month</a:t>
                      </a:r>
                      <a:endParaRPr lang="en-US" sz="900" kern="100">
                        <a:solidFill>
                          <a:schemeClr val="tx1"/>
                        </a:solidFill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07943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ja-JP" sz="1300" kern="100">
                          <a:solidFill>
                            <a:schemeClr val="tx1"/>
                          </a:solidFill>
                          <a:effectLst/>
                        </a:rPr>
                        <a:t>☐</a:t>
                      </a:r>
                      <a:endParaRPr lang="en-US" sz="1000" kern="100">
                        <a:solidFill>
                          <a:schemeClr val="tx1"/>
                        </a:solidFill>
                        <a:effectLst/>
                        <a:latin typeface="Segoe UI Symbol" panose="020B0502040204020203" pitchFamily="34" charset="0"/>
                        <a:ea typeface="Franklin Gothic Medium" panose="020B0603020102020204" pitchFamily="34" charset="0"/>
                        <a:cs typeface="Segoe UI Symbol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5720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</a:rPr>
                        <a:t>Contact </a:t>
                      </a:r>
                      <a:r>
                        <a:rPr lang="en-US" sz="1300" kern="100" dirty="0" err="1">
                          <a:solidFill>
                            <a:schemeClr val="tx1"/>
                          </a:solidFill>
                          <a:effectLst/>
                        </a:rPr>
                        <a:t>Inventec</a:t>
                      </a: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</a:rPr>
                        <a:t> at 860.526.8300 if something comes up</a:t>
                      </a:r>
                      <a:endParaRPr lang="en-US" sz="900" kern="100" dirty="0">
                        <a:solidFill>
                          <a:schemeClr val="tx1"/>
                        </a:solidFill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11560" y="4818638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3) During and after tank fill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467544" y="114623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smtClean="0"/>
              <a:t>Drying – water displacement</a:t>
            </a:r>
            <a:endParaRPr lang="en-US" sz="1800" b="1" u="sng" dirty="0"/>
          </a:p>
        </p:txBody>
      </p:sp>
    </p:spTree>
    <p:extLst>
      <p:ext uri="{BB962C8B-B14F-4D97-AF65-F5344CB8AC3E}">
        <p14:creationId xmlns:p14="http://schemas.microsoft.com/office/powerpoint/2010/main" val="383594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8" descr="fond-ppt-p2-inst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67699" y="836712"/>
            <a:ext cx="856895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/>
            <a:endParaRPr lang="fr-FR" altLang="en-US" sz="2400" kern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altLang="en-US" sz="1800" kern="0" dirty="0" err="1" smtClean="0"/>
              <a:t>Inventec</a:t>
            </a:r>
            <a:r>
              <a:rPr lang="fr-FR" altLang="en-US" sz="1800" kern="0" dirty="0" smtClean="0"/>
              <a:t> Performance </a:t>
            </a:r>
            <a:r>
              <a:rPr lang="fr-FR" altLang="en-US" sz="1800" kern="0" dirty="0" err="1" smtClean="0"/>
              <a:t>Chemicals</a:t>
            </a:r>
            <a:r>
              <a:rPr lang="fr-FR" altLang="en-US" sz="1800" kern="0" dirty="0" smtClean="0"/>
              <a:t> USA: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altLang="en-US" sz="1600" kern="0" dirty="0" smtClean="0"/>
              <a:t>500 Main Street, Suite 18, </a:t>
            </a:r>
            <a:r>
              <a:rPr lang="fr-FR" altLang="en-US" sz="1600" kern="0" dirty="0" err="1" smtClean="0"/>
              <a:t>Deep</a:t>
            </a:r>
            <a:r>
              <a:rPr lang="fr-FR" altLang="en-US" sz="1600" kern="0" dirty="0" smtClean="0"/>
              <a:t> River CT 06415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altLang="en-US" sz="1600" kern="0" dirty="0" smtClean="0"/>
              <a:t>860 526 8300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altLang="en-US" sz="1600" kern="0" dirty="0" smtClean="0"/>
              <a:t>www.inventec.dehon.com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fr-FR" altLang="en-US" sz="1600" kern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altLang="en-US" sz="1800" kern="0" dirty="0" smtClean="0"/>
              <a:t>Sales:</a:t>
            </a:r>
            <a:endParaRPr lang="fr-FR" altLang="en-US" sz="1600" kern="0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altLang="en-US" sz="1600" kern="0" dirty="0" smtClean="0"/>
              <a:t>Leigh </a:t>
            </a:r>
            <a:r>
              <a:rPr lang="fr-FR" altLang="en-US" sz="1600" kern="0" dirty="0" err="1" smtClean="0"/>
              <a:t>Gesick</a:t>
            </a:r>
            <a:endParaRPr lang="fr-FR" altLang="en-US" sz="1600" kern="0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altLang="en-US" sz="1600" kern="0" dirty="0" smtClean="0">
                <a:hlinkClick r:id="rId3"/>
              </a:rPr>
              <a:t>lgesick@inventec.dehon.com</a:t>
            </a:r>
            <a:endParaRPr lang="fr-FR" altLang="en-US" sz="1600" kern="0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altLang="en-US" sz="1600" kern="0" dirty="0" smtClean="0"/>
              <a:t>860 301 7851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fr-FR" altLang="en-US" sz="1600" kern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altLang="en-US" sz="1800" kern="0" dirty="0" err="1" smtClean="0"/>
              <a:t>Technical</a:t>
            </a:r>
            <a:r>
              <a:rPr lang="fr-FR" altLang="en-US" sz="1800" kern="0" dirty="0" smtClean="0"/>
              <a:t> Support:</a:t>
            </a:r>
            <a:endParaRPr lang="fr-FR" altLang="en-US" sz="1600" kern="0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altLang="en-US" sz="1600" kern="0" dirty="0" smtClean="0"/>
              <a:t>Ed Watkins PHD, Senior </a:t>
            </a:r>
            <a:r>
              <a:rPr lang="fr-FR" altLang="en-US" sz="1600" kern="0" dirty="0" err="1" smtClean="0"/>
              <a:t>Chemist</a:t>
            </a:r>
            <a:r>
              <a:rPr lang="fr-FR" altLang="en-US" sz="1600" kern="0" dirty="0" smtClean="0"/>
              <a:t> (USA)	 </a:t>
            </a:r>
            <a:r>
              <a:rPr lang="fr-FR" altLang="en-US" sz="1600" kern="0" dirty="0" smtClean="0">
                <a:hlinkClick r:id="rId4"/>
              </a:rPr>
              <a:t>ewatkins@inventec.dehon.com</a:t>
            </a:r>
            <a:endParaRPr lang="fr-FR" altLang="en-US" sz="1600" kern="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altLang="en-US" sz="1600" kern="0" dirty="0" err="1" smtClean="0"/>
              <a:t>Gabiel</a:t>
            </a:r>
            <a:r>
              <a:rPr lang="fr-FR" altLang="en-US" sz="1600" kern="0" dirty="0" smtClean="0"/>
              <a:t> </a:t>
            </a:r>
            <a:r>
              <a:rPr lang="fr-FR" altLang="en-US" sz="1600" kern="0" dirty="0" err="1" smtClean="0"/>
              <a:t>Gutierez</a:t>
            </a:r>
            <a:r>
              <a:rPr lang="fr-FR" altLang="en-US" sz="1600" kern="0" dirty="0" smtClean="0"/>
              <a:t> (Mexico)    </a:t>
            </a:r>
            <a:r>
              <a:rPr lang="fr-FR" altLang="en-US" sz="1600" kern="0" dirty="0" smtClean="0">
                <a:hlinkClick r:id="rId5"/>
              </a:rPr>
              <a:t>ggutieres@inventec.dehon.com</a:t>
            </a:r>
            <a:endParaRPr lang="fr-FR" altLang="en-US" sz="1600" kern="0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altLang="en-US" sz="1600" kern="0" dirty="0" smtClean="0"/>
              <a:t>Patrick </a:t>
            </a:r>
            <a:r>
              <a:rPr lang="fr-FR" altLang="en-US" sz="1600" kern="0" dirty="0" err="1" smtClean="0"/>
              <a:t>Duchi</a:t>
            </a:r>
            <a:r>
              <a:rPr lang="fr-FR" altLang="en-US" sz="1600" kern="0" dirty="0" smtClean="0"/>
              <a:t>  (Europe)    </a:t>
            </a:r>
            <a:r>
              <a:rPr lang="fr-FR" altLang="en-US" sz="1600" kern="0" dirty="0" smtClean="0">
                <a:hlinkClick r:id="rId6"/>
              </a:rPr>
              <a:t>pduchi@inventec.dehon.com</a:t>
            </a:r>
            <a:endParaRPr lang="fr-FR" altLang="en-US" sz="1600" kern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altLang="en-US" sz="1600" kern="0" dirty="0" smtClean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50825" y="260350"/>
            <a:ext cx="4897239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smtClean="0">
                <a:latin typeface="Arial "/>
                <a:ea typeface="ヒラギノ角ゴ Pro W3"/>
                <a:cs typeface="ヒラギノ角ゴ Pro W3"/>
              </a:rPr>
              <a:t>Key contacts</a:t>
            </a:r>
            <a:endParaRPr lang="es-MX" altLang="en-US" sz="2800" dirty="0">
              <a:latin typeface="Arial 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56295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8" descr="fond-ppt-p2-inst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63688" y="1340768"/>
            <a:ext cx="619283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fr-FR" altLang="en-US" kern="0" dirty="0" smtClean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50825" y="260350"/>
            <a:ext cx="5282215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smtClean="0">
                <a:latin typeface="Arial "/>
                <a:ea typeface="ヒラギノ角ゴ Pro W3"/>
                <a:cs typeface="ヒラギノ角ゴ Pro W3"/>
              </a:rPr>
              <a:t>References and success stories</a:t>
            </a:r>
            <a:endParaRPr lang="es-MX" altLang="en-US" sz="2800" dirty="0">
              <a:latin typeface="Arial "/>
              <a:ea typeface="ヒラギノ角ゴ Pro W3"/>
              <a:cs typeface="ヒラギノ角ゴ Pro W3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4" y="1840756"/>
            <a:ext cx="6120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Medical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Optical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Micromechanics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Aerospace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Military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87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203619"/>
              </p:ext>
            </p:extLst>
          </p:nvPr>
        </p:nvGraphicFramePr>
        <p:xfrm>
          <a:off x="2051720" y="116631"/>
          <a:ext cx="5098430" cy="65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Acrobat Document" r:id="rId3" imgW="5829300" imgH="7543800" progId="AcroExch.Document.7">
                  <p:embed/>
                </p:oleObj>
              </mc:Choice>
              <mc:Fallback>
                <p:oleObj name="Acrobat Document" r:id="rId3" imgW="5829300" imgH="7543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1720" y="116631"/>
                        <a:ext cx="5098430" cy="659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005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F40059-2800-47CD-A8AF-184F6AB5A990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165758"/>
              </p:ext>
            </p:extLst>
          </p:nvPr>
        </p:nvGraphicFramePr>
        <p:xfrm>
          <a:off x="2195736" y="133044"/>
          <a:ext cx="4698281" cy="6648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Acrobat Document" r:id="rId3" imgW="5667172" imgH="8019870" progId="AcroExch.Document.7">
                  <p:embed/>
                </p:oleObj>
              </mc:Choice>
              <mc:Fallback>
                <p:oleObj name="Acrobat Document" r:id="rId3" imgW="5667172" imgH="801987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5736" y="133044"/>
                        <a:ext cx="4698281" cy="66487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729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F40059-2800-47CD-A8AF-184F6AB5A990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318365"/>
              </p:ext>
            </p:extLst>
          </p:nvPr>
        </p:nvGraphicFramePr>
        <p:xfrm>
          <a:off x="2195736" y="73834"/>
          <a:ext cx="4758282" cy="6733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Acrobat Document" r:id="rId3" imgW="5667172" imgH="8019870" progId="AcroExch.Document.7">
                  <p:embed/>
                </p:oleObj>
              </mc:Choice>
              <mc:Fallback>
                <p:oleObj name="Acrobat Document" r:id="rId3" imgW="5667172" imgH="801987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5736" y="73834"/>
                        <a:ext cx="4758282" cy="67336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978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F40059-2800-47CD-A8AF-184F6AB5A990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658654"/>
              </p:ext>
            </p:extLst>
          </p:nvPr>
        </p:nvGraphicFramePr>
        <p:xfrm>
          <a:off x="2267744" y="81978"/>
          <a:ext cx="4752528" cy="6725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Acrobat Document" r:id="rId3" imgW="5667172" imgH="8019870" progId="AcroExch.Document.7">
                  <p:embed/>
                </p:oleObj>
              </mc:Choice>
              <mc:Fallback>
                <p:oleObj name="Acrobat Document" r:id="rId3" imgW="5667172" imgH="801987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7744" y="81978"/>
                        <a:ext cx="4752528" cy="6725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95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F40059-2800-47CD-A8AF-184F6AB5A990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519107"/>
              </p:ext>
            </p:extLst>
          </p:nvPr>
        </p:nvGraphicFramePr>
        <p:xfrm>
          <a:off x="2339752" y="37300"/>
          <a:ext cx="4752528" cy="6725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" name="Acrobat Document" r:id="rId3" imgW="5667172" imgH="8019870" progId="AcroExch.Document.7">
                  <p:embed/>
                </p:oleObj>
              </mc:Choice>
              <mc:Fallback>
                <p:oleObj name="Acrobat Document" r:id="rId3" imgW="5667172" imgH="801987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9752" y="37300"/>
                        <a:ext cx="4752528" cy="6725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383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8" descr="fond-ppt-p2-inst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468313" y="1628775"/>
            <a:ext cx="40322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fr-FR" altLang="en-US" sz="2800" kern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altLang="en-US" sz="2000" kern="0" dirty="0" smtClean="0"/>
              <a:t>Optical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altLang="en-US" sz="2000" kern="0" dirty="0" err="1" smtClean="0"/>
              <a:t>Medical</a:t>
            </a:r>
            <a:endParaRPr lang="fr-FR" altLang="en-US" sz="2000" kern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altLang="en-US" sz="2000" kern="0" dirty="0" err="1" smtClean="0"/>
              <a:t>Military</a:t>
            </a:r>
            <a:endParaRPr lang="fr-FR" altLang="en-US" sz="2000" kern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altLang="en-US" sz="2000" kern="0" dirty="0" smtClean="0"/>
              <a:t>Electronics </a:t>
            </a:r>
            <a:r>
              <a:rPr lang="fr-FR" altLang="en-US" sz="2000" kern="0" dirty="0" err="1" smtClean="0"/>
              <a:t>assembly</a:t>
            </a:r>
            <a:endParaRPr lang="fr-FR" altLang="en-US" sz="2000" kern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altLang="en-US" sz="2000" kern="0" dirty="0" smtClean="0"/>
              <a:t>Aerospace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altLang="en-US" sz="2000" kern="0" dirty="0" smtClean="0"/>
              <a:t>Semi-</a:t>
            </a:r>
            <a:r>
              <a:rPr lang="fr-FR" altLang="en-US" sz="2000" kern="0" dirty="0" err="1" smtClean="0"/>
              <a:t>conductors</a:t>
            </a:r>
            <a:endParaRPr lang="fr-FR" altLang="en-US" sz="2000" kern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altLang="en-US" sz="2000" kern="0" dirty="0" err="1" smtClean="0"/>
              <a:t>Jewelry</a:t>
            </a:r>
            <a:r>
              <a:rPr lang="fr-FR" altLang="en-US" sz="2000" kern="0" dirty="0" smtClean="0"/>
              <a:t> / micro-</a:t>
            </a:r>
            <a:r>
              <a:rPr lang="fr-FR" altLang="en-US" sz="2000" kern="0" dirty="0" err="1" smtClean="0"/>
              <a:t>mechanics</a:t>
            </a:r>
            <a:endParaRPr lang="fr-FR" altLang="en-US" sz="1800" kern="0" dirty="0" smtClean="0"/>
          </a:p>
          <a:p>
            <a:pPr marL="628650" lvl="1" indent="-171450" algn="l">
              <a:buFont typeface="Arial" panose="020B0604020202020204" pitchFamily="34" charset="0"/>
              <a:buChar char="•"/>
            </a:pPr>
            <a:endParaRPr lang="fr-FR" altLang="en-US" sz="1200" b="1" kern="0" dirty="0" smtClean="0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79388" y="260350"/>
            <a:ext cx="3403600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Arial "/>
                <a:ea typeface="ヒラギノ角ゴ Pro W3"/>
                <a:cs typeface="ヒラギノ角ゴ Pro W3"/>
              </a:rPr>
              <a:t>Targeted Segments</a:t>
            </a:r>
            <a:endParaRPr lang="es-MX" altLang="en-US" sz="2800">
              <a:latin typeface="Arial "/>
              <a:ea typeface="ヒラギノ角ゴ Pro W3"/>
              <a:cs typeface="ヒラギノ角ゴ Pro W3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5149155" y="1773336"/>
            <a:ext cx="3743325" cy="36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fr-FR" altLang="en-US" sz="2800" kern="0" dirty="0" smtClean="0"/>
          </a:p>
          <a:p>
            <a:pPr>
              <a:defRPr/>
            </a:pPr>
            <a:r>
              <a:rPr lang="fr-FR" altLang="en-US" sz="2000" kern="0" dirty="0" err="1" smtClean="0"/>
              <a:t>Retrofit</a:t>
            </a:r>
            <a:r>
              <a:rPr lang="fr-FR" altLang="en-US" sz="2000" kern="0" dirty="0" smtClean="0"/>
              <a:t> </a:t>
            </a:r>
            <a:r>
              <a:rPr lang="fr-FR" altLang="en-US" sz="2000" kern="0" dirty="0" err="1" smtClean="0"/>
              <a:t>nPB</a:t>
            </a:r>
            <a:r>
              <a:rPr lang="fr-FR" altLang="en-US" sz="2000" kern="0" dirty="0" smtClean="0"/>
              <a:t>   </a:t>
            </a:r>
            <a:endParaRPr lang="fr-FR" altLang="en-US" sz="2000" kern="0" dirty="0" smtClean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fr-FR" altLang="en-US" sz="2000" kern="0" dirty="0" err="1" smtClean="0"/>
              <a:t>Retrofit</a:t>
            </a:r>
            <a:r>
              <a:rPr lang="fr-FR" altLang="en-US" sz="2000" kern="0" dirty="0" smtClean="0"/>
              <a:t> AK225 </a:t>
            </a:r>
            <a:endParaRPr lang="fr-FR" altLang="en-US" sz="2000" kern="0" dirty="0" smtClean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fr-FR" altLang="en-US" sz="2000" kern="0" dirty="0" err="1"/>
              <a:t>D</a:t>
            </a:r>
            <a:r>
              <a:rPr lang="fr-FR" altLang="en-US" sz="2000" kern="0" dirty="0" err="1" smtClean="0"/>
              <a:t>isplace</a:t>
            </a:r>
            <a:r>
              <a:rPr lang="fr-FR" altLang="en-US" sz="2000" kern="0" dirty="0" smtClean="0"/>
              <a:t> TDE  </a:t>
            </a:r>
            <a:endParaRPr lang="fr-FR" altLang="en-US" sz="2000" i="1" kern="0" dirty="0" smtClean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fr-FR" altLang="en-US" sz="2000" kern="0" dirty="0" err="1" smtClean="0"/>
              <a:t>Displace</a:t>
            </a:r>
            <a:r>
              <a:rPr lang="fr-FR" altLang="en-US" sz="2000" kern="0" dirty="0" smtClean="0"/>
              <a:t> TCE and </a:t>
            </a:r>
            <a:r>
              <a:rPr lang="fr-FR" altLang="en-US" sz="2000" kern="0" dirty="0" err="1" smtClean="0"/>
              <a:t>Perc</a:t>
            </a:r>
            <a:endParaRPr lang="fr-FR" altLang="en-US" sz="2000" kern="0" dirty="0" smtClean="0"/>
          </a:p>
          <a:p>
            <a:pPr>
              <a:defRPr/>
            </a:pPr>
            <a:r>
              <a:rPr lang="fr-FR" altLang="en-US" sz="2000" kern="0" dirty="0" smtClean="0"/>
              <a:t>Water </a:t>
            </a:r>
            <a:r>
              <a:rPr lang="fr-FR" altLang="en-US" sz="2000" kern="0" dirty="0" err="1" smtClean="0"/>
              <a:t>shortage</a:t>
            </a:r>
            <a:r>
              <a:rPr lang="fr-FR" altLang="en-US" sz="2000" kern="0" dirty="0" smtClean="0"/>
              <a:t> in CA</a:t>
            </a:r>
          </a:p>
          <a:p>
            <a:pPr>
              <a:defRPr/>
            </a:pPr>
            <a:r>
              <a:rPr lang="fr-FR" altLang="en-US" sz="2000" kern="0" dirty="0" err="1"/>
              <a:t>S</a:t>
            </a:r>
            <a:r>
              <a:rPr lang="fr-FR" altLang="en-US" sz="2000" kern="0" dirty="0" err="1" smtClean="0"/>
              <a:t>olve</a:t>
            </a:r>
            <a:r>
              <a:rPr lang="fr-FR" altLang="en-US" sz="2000" kern="0" dirty="0" smtClean="0"/>
              <a:t> </a:t>
            </a:r>
            <a:r>
              <a:rPr lang="fr-FR" altLang="en-US" sz="2000" kern="0" dirty="0" err="1" smtClean="0"/>
              <a:t>customer</a:t>
            </a:r>
            <a:r>
              <a:rPr lang="fr-FR" altLang="en-US" sz="2000" kern="0" dirty="0" smtClean="0"/>
              <a:t> </a:t>
            </a:r>
            <a:r>
              <a:rPr lang="fr-FR" altLang="en-US" sz="2000" kern="0" dirty="0" err="1" smtClean="0"/>
              <a:t>problems</a:t>
            </a:r>
            <a:r>
              <a:rPr lang="fr-FR" altLang="en-US" sz="2000" kern="0" dirty="0" smtClean="0"/>
              <a:t> </a:t>
            </a:r>
          </a:p>
          <a:p>
            <a:pPr marL="0" indent="0">
              <a:buFontTx/>
              <a:buNone/>
              <a:defRPr/>
            </a:pPr>
            <a:endParaRPr lang="fr-FR" altLang="en-US" sz="1800" kern="0" dirty="0" smtClean="0"/>
          </a:p>
          <a:p>
            <a:pPr lvl="1">
              <a:defRPr/>
            </a:pPr>
            <a:endParaRPr lang="fr-FR" altLang="en-US" sz="1200" b="1" kern="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468313" y="1398588"/>
            <a:ext cx="31877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Industries: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34799" y="1385065"/>
            <a:ext cx="31877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Market Drivers: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500563" y="1398588"/>
            <a:ext cx="0" cy="3686175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68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F40059-2800-47CD-A8AF-184F6AB5A990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340480"/>
              </p:ext>
            </p:extLst>
          </p:nvPr>
        </p:nvGraphicFramePr>
        <p:xfrm>
          <a:off x="2051720" y="86109"/>
          <a:ext cx="5116346" cy="662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" name="Acrobat Document" r:id="rId3" imgW="5829300" imgH="7543800" progId="AcroExch.Document.7">
                  <p:embed/>
                </p:oleObj>
              </mc:Choice>
              <mc:Fallback>
                <p:oleObj name="Acrobat Document" r:id="rId3" imgW="5829300" imgH="7543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1720" y="86109"/>
                        <a:ext cx="5116346" cy="6621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300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F40059-2800-47CD-A8AF-184F6AB5A990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688916"/>
              </p:ext>
            </p:extLst>
          </p:nvPr>
        </p:nvGraphicFramePr>
        <p:xfrm>
          <a:off x="2123728" y="0"/>
          <a:ext cx="4743995" cy="6713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1" name="Acrobat Document" r:id="rId3" imgW="5667172" imgH="8019870" progId="AcroExch.Document.7">
                  <p:embed/>
                </p:oleObj>
              </mc:Choice>
              <mc:Fallback>
                <p:oleObj name="Acrobat Document" r:id="rId3" imgW="5667172" imgH="801987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3728" y="0"/>
                        <a:ext cx="4743995" cy="67134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528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8" descr="fond-ppt-p2-inst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34" y="23133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50825" y="260350"/>
            <a:ext cx="3175869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smtClean="0">
                <a:latin typeface="Arial "/>
                <a:ea typeface="ヒラギノ角ゴ Pro W3"/>
                <a:cs typeface="ヒラギノ角ゴ Pro W3"/>
              </a:rPr>
              <a:t>Appendix               </a:t>
            </a:r>
            <a:endParaRPr lang="es-MX" altLang="en-US" sz="2800" dirty="0">
              <a:latin typeface="Arial "/>
              <a:ea typeface="ヒラギノ角ゴ Pro W3"/>
              <a:cs typeface="ヒラギノ角ゴ Pro W3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2204864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Inventec</a:t>
            </a:r>
            <a:r>
              <a:rPr lang="en-US" sz="3600" b="1" dirty="0" smtClean="0"/>
              <a:t> Performance Chemicals</a:t>
            </a:r>
          </a:p>
          <a:p>
            <a:pPr algn="ctr"/>
            <a:r>
              <a:rPr lang="en-US" sz="3600" b="1" dirty="0" smtClean="0"/>
              <a:t>USA, Deep River, CT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2248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 descr="visuel-Groupe-PP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11" descr="fond-ppt-p1-inst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forme-titre-insti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989138"/>
            <a:ext cx="3944937" cy="3009900"/>
          </a:xfrm>
          <a:prstGeom prst="rect">
            <a:avLst/>
          </a:prstGeom>
          <a:noFill/>
          <a:effectLst>
            <a:outerShdw dist="126999" dir="2700000" algn="ctr" rotWithShape="0">
              <a:srgbClr val="808080">
                <a:alpha val="60001"/>
              </a:srgbClr>
            </a:outerShdw>
          </a:effectLst>
        </p:spPr>
      </p:pic>
      <p:sp>
        <p:nvSpPr>
          <p:cNvPr id="15364" name="TextBox 14"/>
          <p:cNvSpPr txBox="1">
            <a:spLocks noChangeArrowheads="1"/>
          </p:cNvSpPr>
          <p:nvPr/>
        </p:nvSpPr>
        <p:spPr bwMode="auto">
          <a:xfrm>
            <a:off x="4829968" y="2951946"/>
            <a:ext cx="35718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 err="1" smtClean="0">
                <a:solidFill>
                  <a:schemeClr val="bg1"/>
                </a:solidFill>
              </a:rPr>
              <a:t>Inventec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Performance Chemicals</a:t>
            </a:r>
          </a:p>
        </p:txBody>
      </p:sp>
    </p:spTree>
    <p:extLst>
      <p:ext uri="{BB962C8B-B14F-4D97-AF65-F5344CB8AC3E}">
        <p14:creationId xmlns:p14="http://schemas.microsoft.com/office/powerpoint/2010/main" val="241770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8" descr="fond-ppt-p2-inst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260350"/>
            <a:ext cx="6143625" cy="571500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en-US" sz="2800" b="1" i="1" dirty="0" smtClean="0">
                <a:solidFill>
                  <a:srgbClr val="92D050"/>
                </a:solidFill>
              </a:rPr>
              <a:t>Company Organization</a:t>
            </a:r>
            <a:endParaRPr lang="en-US" sz="4000" i="1" dirty="0" smtClean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313" y="1258888"/>
            <a:ext cx="80724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Inventec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 Performance Chemicals is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part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of the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Dehon Group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884238" y="3929063"/>
            <a:ext cx="2571750" cy="1643062"/>
          </a:xfrm>
          <a:prstGeom prst="roundRect">
            <a:avLst/>
          </a:prstGeom>
          <a:noFill/>
          <a:ln w="19050" cap="flat" cmpd="sng" algn="ctr">
            <a:solidFill>
              <a:srgbClr val="6567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400" dirty="0">
              <a:cs typeface="+mn-cs"/>
            </a:endParaRPr>
          </a:p>
          <a:p>
            <a:pPr eaLnBrk="0" hangingPunct="0">
              <a:defRPr/>
            </a:pPr>
            <a:endParaRPr lang="en-US" sz="1400" dirty="0">
              <a:cs typeface="+mn-cs"/>
            </a:endParaRPr>
          </a:p>
          <a:p>
            <a:pPr eaLnBrk="0" hangingPunct="0">
              <a:defRPr/>
            </a:pPr>
            <a:endParaRPr lang="en-US" sz="1400" dirty="0">
              <a:cs typeface="+mn-cs"/>
            </a:endParaRPr>
          </a:p>
          <a:p>
            <a:pPr eaLnBrk="0" hangingPunct="0">
              <a:defRPr/>
            </a:pPr>
            <a:endParaRPr lang="en-US" sz="1400" dirty="0">
              <a:cs typeface="+mn-cs"/>
            </a:endParaRPr>
          </a:p>
          <a:p>
            <a:pPr eaLnBrk="0" hangingPunct="0">
              <a:defRPr/>
            </a:pPr>
            <a:r>
              <a:rPr lang="en-US" sz="12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One of the first high-tech Performance chemicals companies in Europe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.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3606800" y="3929063"/>
            <a:ext cx="2571750" cy="1643062"/>
          </a:xfrm>
          <a:prstGeom prst="roundRect">
            <a:avLst/>
          </a:prstGeom>
          <a:noFill/>
          <a:ln w="19050" cap="flat" cmpd="sng" algn="ctr">
            <a:solidFill>
              <a:srgbClr val="6567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400" dirty="0">
              <a:cs typeface="+mn-cs"/>
            </a:endParaRPr>
          </a:p>
          <a:p>
            <a:pPr eaLnBrk="0" hangingPunct="0">
              <a:defRPr/>
            </a:pPr>
            <a:endParaRPr lang="en-US" sz="1400" dirty="0">
              <a:cs typeface="+mn-cs"/>
            </a:endParaRPr>
          </a:p>
          <a:p>
            <a:pPr eaLnBrk="0" hangingPunct="0">
              <a:defRPr/>
            </a:pPr>
            <a:endParaRPr lang="en-US" sz="1400" dirty="0">
              <a:cs typeface="+mn-cs"/>
            </a:endParaRPr>
          </a:p>
          <a:p>
            <a:pPr eaLnBrk="0" hangingPunct="0">
              <a:defRPr/>
            </a:pPr>
            <a:endParaRPr lang="en-US" sz="1400" dirty="0">
              <a:cs typeface="+mn-cs"/>
            </a:endParaRPr>
          </a:p>
          <a:p>
            <a:pPr eaLnBrk="0" hangingPunct="0">
              <a:defRPr/>
            </a:pPr>
            <a:r>
              <a:rPr lang="en-US" sz="12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Chemicals for the B2B and commercial automotive market.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1314450" y="1714500"/>
            <a:ext cx="6858000" cy="1214438"/>
          </a:xfrm>
          <a:prstGeom prst="roundRect">
            <a:avLst/>
          </a:prstGeom>
          <a:noFill/>
          <a:ln w="28575" cap="flat" cmpd="sng" algn="ctr">
            <a:solidFill>
              <a:srgbClr val="6567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GROUP DEHON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 HQ in Paris (France)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 100% owned by the family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Dehon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cs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 Since 1874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 &gt;500 employees over 17 sister companies in Europe, Asia &amp; America</a:t>
            </a:r>
          </a:p>
          <a:p>
            <a:pPr eaLnBrk="0" hangingPunct="0">
              <a:defRPr/>
            </a:pPr>
            <a:endParaRPr lang="en-US" sz="1400" dirty="0">
              <a:cs typeface="+mn-cs"/>
            </a:endParaRPr>
          </a:p>
        </p:txBody>
      </p:sp>
      <p:pic>
        <p:nvPicPr>
          <p:cNvPr id="17415" name="Picture 4" descr="Deho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1844675"/>
            <a:ext cx="923925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5" descr="Invente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4117975"/>
            <a:ext cx="17637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ounded Rectangle 23"/>
          <p:cNvSpPr/>
          <p:nvPr/>
        </p:nvSpPr>
        <p:spPr bwMode="auto">
          <a:xfrm>
            <a:off x="6321425" y="3929063"/>
            <a:ext cx="2571750" cy="1643062"/>
          </a:xfrm>
          <a:prstGeom prst="roundRect">
            <a:avLst/>
          </a:prstGeom>
          <a:noFill/>
          <a:ln w="19050" cap="flat" cmpd="sng" algn="ctr">
            <a:solidFill>
              <a:srgbClr val="6567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400" dirty="0">
              <a:cs typeface="+mn-cs"/>
            </a:endParaRPr>
          </a:p>
          <a:p>
            <a:pPr eaLnBrk="0" hangingPunct="0">
              <a:defRPr/>
            </a:pPr>
            <a:endParaRPr lang="en-US" sz="1400" dirty="0">
              <a:cs typeface="+mn-cs"/>
            </a:endParaRPr>
          </a:p>
          <a:p>
            <a:pPr eaLnBrk="0" hangingPunct="0">
              <a:defRPr/>
            </a:pPr>
            <a:endParaRPr lang="en-US" sz="1400" dirty="0">
              <a:cs typeface="+mn-cs"/>
            </a:endParaRPr>
          </a:p>
          <a:p>
            <a:pPr eaLnBrk="0" hangingPunct="0">
              <a:defRPr/>
            </a:pPr>
            <a:endParaRPr lang="en-US" sz="1400" dirty="0">
              <a:cs typeface="+mn-cs"/>
            </a:endParaRPr>
          </a:p>
          <a:p>
            <a:pPr eaLnBrk="0" hangingPunct="0">
              <a:defRPr/>
            </a:pPr>
            <a:r>
              <a:rPr lang="en-US" sz="12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Liquefied gasses for the  re-</a:t>
            </a:r>
            <a:r>
              <a:rPr lang="en-US" sz="1200" b="1" i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frigeration</a:t>
            </a:r>
            <a:r>
              <a:rPr lang="en-US" sz="12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, air conditioning and heating market</a:t>
            </a:r>
          </a:p>
        </p:txBody>
      </p:sp>
      <p:cxnSp>
        <p:nvCxnSpPr>
          <p:cNvPr id="33" name="Straight Connector 32"/>
          <p:cNvCxnSpPr/>
          <p:nvPr/>
        </p:nvCxnSpPr>
        <p:spPr bwMode="auto">
          <a:xfrm rot="5400000">
            <a:off x="4536282" y="3464719"/>
            <a:ext cx="79216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 rot="5400000">
            <a:off x="6839744" y="3464719"/>
            <a:ext cx="79216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/>
          <p:nvPr/>
        </p:nvCxnSpPr>
        <p:spPr bwMode="auto">
          <a:xfrm rot="5400000">
            <a:off x="2159794" y="3464719"/>
            <a:ext cx="79216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2555875" y="6308725"/>
            <a:ext cx="65754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1800" i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… more then 140 years experienced in different chemical fields</a:t>
            </a:r>
            <a:endParaRPr lang="en-US" sz="2800" i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422" name="Image 20" descr="logo-climalif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4149725"/>
            <a:ext cx="153828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Image 18" descr="LOGO-SMB-AUTO-2010-fond-blanc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4300" y="4076700"/>
            <a:ext cx="18129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097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8" descr="fond-ppt-p2-inst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323850" y="260350"/>
            <a:ext cx="6143625" cy="571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1" i="1" kern="0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Company Organization</a:t>
            </a:r>
            <a:endParaRPr lang="en-US" sz="4000" i="1" kern="0" dirty="0">
              <a:solidFill>
                <a:srgbClr val="92D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Rounded Rectangle 17"/>
          <p:cNvSpPr>
            <a:spLocks noChangeArrowheads="1"/>
          </p:cNvSpPr>
          <p:nvPr/>
        </p:nvSpPr>
        <p:spPr bwMode="auto">
          <a:xfrm>
            <a:off x="684213" y="3802063"/>
            <a:ext cx="2571750" cy="164306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400">
              <a:ea typeface="ヒラギノ角ゴ Pro W3"/>
              <a:cs typeface="ヒラギノ角ゴ Pro W3"/>
            </a:endParaRPr>
          </a:p>
          <a:p>
            <a:endParaRPr lang="en-US" altLang="en-US" sz="1400">
              <a:ea typeface="ヒラギノ角ゴ Pro W3"/>
              <a:cs typeface="ヒラギノ角ゴ Pro W3"/>
            </a:endParaRPr>
          </a:p>
          <a:p>
            <a:endParaRPr lang="en-US" altLang="en-US" sz="1400">
              <a:ea typeface="ヒラギノ角ゴ Pro W3"/>
              <a:cs typeface="ヒラギノ角ゴ Pro W3"/>
            </a:endParaRPr>
          </a:p>
          <a:p>
            <a:endParaRPr lang="en-US" altLang="en-US" sz="1400">
              <a:ea typeface="ヒラギノ角ゴ Pro W3"/>
              <a:cs typeface="ヒラギノ角ゴ Pro W3"/>
            </a:endParaRPr>
          </a:p>
          <a:p>
            <a:r>
              <a:rPr lang="en-US" altLang="en-US" sz="1200" b="1">
                <a:solidFill>
                  <a:srgbClr val="595959"/>
                </a:solidFill>
                <a:ea typeface="ヒラギノ角ゴ Pro W3"/>
                <a:cs typeface="ヒラギノ角ゴ Pro W3"/>
              </a:rPr>
              <a:t>Soldering,  cleaning &amp; coating materials for electronics and semicunductor</a:t>
            </a:r>
          </a:p>
        </p:txBody>
      </p:sp>
      <p:sp>
        <p:nvSpPr>
          <p:cNvPr id="21" name="Rounded Rectangle 18"/>
          <p:cNvSpPr>
            <a:spLocks noChangeArrowheads="1"/>
          </p:cNvSpPr>
          <p:nvPr/>
        </p:nvSpPr>
        <p:spPr bwMode="auto">
          <a:xfrm>
            <a:off x="6032500" y="3802063"/>
            <a:ext cx="2571750" cy="164306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400">
              <a:ea typeface="ヒラギノ角ゴ Pro W3"/>
              <a:cs typeface="ヒラギノ角ゴ Pro W3"/>
            </a:endParaRPr>
          </a:p>
          <a:p>
            <a:endParaRPr lang="en-US" altLang="en-US" sz="1400">
              <a:ea typeface="ヒラギノ角ゴ Pro W3"/>
              <a:cs typeface="ヒラギノ角ゴ Pro W3"/>
            </a:endParaRPr>
          </a:p>
          <a:p>
            <a:endParaRPr lang="en-US" altLang="en-US" sz="1400">
              <a:ea typeface="ヒラギノ角ゴ Pro W3"/>
              <a:cs typeface="ヒラギノ角ゴ Pro W3"/>
            </a:endParaRPr>
          </a:p>
          <a:p>
            <a:endParaRPr lang="en-US" altLang="en-US" sz="1200" b="1">
              <a:ea typeface="ヒラギノ角ゴ Pro W3"/>
              <a:cs typeface="ヒラギノ角ゴ Pro W3"/>
            </a:endParaRPr>
          </a:p>
          <a:p>
            <a:r>
              <a:rPr lang="en-US" altLang="en-US" sz="1200" b="1">
                <a:solidFill>
                  <a:srgbClr val="595959"/>
                </a:solidFill>
                <a:ea typeface="ヒラギノ角ゴ Pro W3"/>
                <a:cs typeface="ヒラギノ角ゴ Pro W3"/>
              </a:rPr>
              <a:t>Specialty chemicals for foam expansion, aerosols and chemical synthesis</a:t>
            </a:r>
          </a:p>
        </p:txBody>
      </p:sp>
      <p:sp>
        <p:nvSpPr>
          <p:cNvPr id="22" name="Rounded Rectangle 22"/>
          <p:cNvSpPr>
            <a:spLocks noChangeArrowheads="1"/>
          </p:cNvSpPr>
          <p:nvPr/>
        </p:nvSpPr>
        <p:spPr bwMode="auto">
          <a:xfrm>
            <a:off x="1116013" y="1628775"/>
            <a:ext cx="6858000" cy="12144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FR" altLang="en-US" sz="1400">
              <a:ea typeface="ヒラギノ角ゴ Pro W3"/>
              <a:cs typeface="ヒラギノ角ゴ Pro W3"/>
            </a:endParaRPr>
          </a:p>
        </p:txBody>
      </p:sp>
      <p:sp>
        <p:nvSpPr>
          <p:cNvPr id="25" name="Rounded Rectangle 23"/>
          <p:cNvSpPr>
            <a:spLocks noChangeArrowheads="1"/>
          </p:cNvSpPr>
          <p:nvPr/>
        </p:nvSpPr>
        <p:spPr bwMode="auto">
          <a:xfrm>
            <a:off x="3368675" y="3802063"/>
            <a:ext cx="2571750" cy="164306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400">
              <a:ea typeface="ヒラギノ角ゴ Pro W3"/>
              <a:cs typeface="ヒラギノ角ゴ Pro W3"/>
            </a:endParaRPr>
          </a:p>
          <a:p>
            <a:endParaRPr lang="en-US" altLang="en-US" sz="1400">
              <a:ea typeface="ヒラギノ角ゴ Pro W3"/>
              <a:cs typeface="ヒラギノ角ゴ Pro W3"/>
            </a:endParaRPr>
          </a:p>
          <a:p>
            <a:endParaRPr lang="en-US" altLang="en-US" sz="1400">
              <a:ea typeface="ヒラギノ角ゴ Pro W3"/>
              <a:cs typeface="ヒラギノ角ゴ Pro W3"/>
            </a:endParaRPr>
          </a:p>
          <a:p>
            <a:endParaRPr lang="en-US" altLang="en-US" sz="1400">
              <a:ea typeface="ヒラギノ角ゴ Pro W3"/>
              <a:cs typeface="ヒラギノ角ゴ Pro W3"/>
            </a:endParaRPr>
          </a:p>
          <a:p>
            <a:r>
              <a:rPr lang="en-US" altLang="en-US" sz="1200" b="1">
                <a:solidFill>
                  <a:srgbClr val="595959"/>
                </a:solidFill>
                <a:ea typeface="ヒラギノ角ゴ Pro W3"/>
                <a:cs typeface="ヒラギノ角ゴ Pro W3"/>
              </a:rPr>
              <a:t>Surface treatment  and precision cleaning materials for various markets</a:t>
            </a:r>
          </a:p>
        </p:txBody>
      </p:sp>
      <p:pic>
        <p:nvPicPr>
          <p:cNvPr id="26" name="Picture 19" descr="BUE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873500"/>
            <a:ext cx="1249362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0" descr="BUF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873500"/>
            <a:ext cx="12271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1" descr="BUS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5" y="3873500"/>
            <a:ext cx="12350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Line 10"/>
          <p:cNvSpPr>
            <a:spLocks noChangeShapeType="1"/>
          </p:cNvSpPr>
          <p:nvPr/>
        </p:nvSpPr>
        <p:spPr bwMode="auto">
          <a:xfrm flipV="1">
            <a:off x="1979613" y="2925763"/>
            <a:ext cx="0" cy="8636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1"/>
          <p:cNvSpPr>
            <a:spLocks noChangeShapeType="1"/>
          </p:cNvSpPr>
          <p:nvPr/>
        </p:nvSpPr>
        <p:spPr bwMode="auto">
          <a:xfrm flipV="1">
            <a:off x="4643438" y="2852738"/>
            <a:ext cx="0" cy="9366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12"/>
          <p:cNvSpPr>
            <a:spLocks noChangeShapeType="1"/>
          </p:cNvSpPr>
          <p:nvPr/>
        </p:nvSpPr>
        <p:spPr bwMode="auto">
          <a:xfrm flipV="1">
            <a:off x="7308850" y="2852738"/>
            <a:ext cx="0" cy="935037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" name="Picture 13" descr="Inventec GB sans fo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700213"/>
            <a:ext cx="36004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90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8" descr="fond-ppt-p2-inst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FF4580-6E02-4075-8FD8-2A8784CF004E}" type="slidenum">
              <a:rPr lang="fr-FR" altLang="en-US" sz="1400" smtClean="0">
                <a:solidFill>
                  <a:srgbClr val="5F5F5F"/>
                </a:solidFill>
              </a:rPr>
              <a:pPr/>
              <a:t>36</a:t>
            </a:fld>
            <a:endParaRPr lang="fr-FR" altLang="en-US" sz="1400" smtClean="0">
              <a:solidFill>
                <a:srgbClr val="5F5F5F"/>
              </a:solidFill>
            </a:endParaRPr>
          </a:p>
        </p:txBody>
      </p:sp>
      <p:pic>
        <p:nvPicPr>
          <p:cNvPr id="4" name="Picture 4" descr="worldmap 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38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51"/>
          <p:cNvSpPr>
            <a:spLocks/>
          </p:cNvSpPr>
          <p:nvPr/>
        </p:nvSpPr>
        <p:spPr bwMode="auto">
          <a:xfrm flipH="1">
            <a:off x="7380288" y="2852738"/>
            <a:ext cx="144462" cy="144462"/>
          </a:xfrm>
          <a:prstGeom prst="ellipse">
            <a:avLst/>
          </a:prstGeom>
          <a:solidFill>
            <a:schemeClr val="folHlink"/>
          </a:solidFill>
          <a:ln w="25400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FR" altLang="en-US">
              <a:ea typeface="ヒラギノ角ゴ Pro W3"/>
              <a:cs typeface="ヒラギノ角ゴ Pro W3"/>
            </a:endParaRPr>
          </a:p>
        </p:txBody>
      </p:sp>
      <p:sp>
        <p:nvSpPr>
          <p:cNvPr id="6" name="Oval 51"/>
          <p:cNvSpPr>
            <a:spLocks/>
          </p:cNvSpPr>
          <p:nvPr/>
        </p:nvSpPr>
        <p:spPr bwMode="auto">
          <a:xfrm flipH="1">
            <a:off x="7092950" y="3716338"/>
            <a:ext cx="142875" cy="144462"/>
          </a:xfrm>
          <a:prstGeom prst="ellipse">
            <a:avLst/>
          </a:prstGeom>
          <a:solidFill>
            <a:schemeClr val="folHlink"/>
          </a:solidFill>
          <a:ln w="25400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FR" altLang="en-US">
              <a:ea typeface="ヒラギノ角ゴ Pro W3"/>
              <a:cs typeface="ヒラギノ角ゴ Pro W3"/>
            </a:endParaRPr>
          </a:p>
        </p:txBody>
      </p:sp>
      <p:sp>
        <p:nvSpPr>
          <p:cNvPr id="7" name="Oval 51"/>
          <p:cNvSpPr>
            <a:spLocks/>
          </p:cNvSpPr>
          <p:nvPr/>
        </p:nvSpPr>
        <p:spPr bwMode="auto">
          <a:xfrm flipH="1">
            <a:off x="1187450" y="3068638"/>
            <a:ext cx="144463" cy="144462"/>
          </a:xfrm>
          <a:prstGeom prst="ellipse">
            <a:avLst/>
          </a:prstGeom>
          <a:solidFill>
            <a:schemeClr val="folHlink"/>
          </a:solidFill>
          <a:ln w="25400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FR" altLang="en-US">
              <a:ea typeface="ヒラギノ角ゴ Pro W3"/>
              <a:cs typeface="ヒラギノ角ゴ Pro W3"/>
            </a:endParaRPr>
          </a:p>
        </p:txBody>
      </p:sp>
      <p:sp>
        <p:nvSpPr>
          <p:cNvPr id="8" name="Line 104"/>
          <p:cNvSpPr>
            <a:spLocks noChangeShapeType="1"/>
          </p:cNvSpPr>
          <p:nvPr/>
        </p:nvSpPr>
        <p:spPr bwMode="auto">
          <a:xfrm flipH="1" flipV="1">
            <a:off x="7451725" y="2924175"/>
            <a:ext cx="649288" cy="217488"/>
          </a:xfrm>
          <a:prstGeom prst="line">
            <a:avLst/>
          </a:prstGeom>
          <a:noFill/>
          <a:ln w="25400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118" descr="china-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2924175"/>
            <a:ext cx="34925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04"/>
          <p:cNvSpPr>
            <a:spLocks noChangeShapeType="1"/>
          </p:cNvSpPr>
          <p:nvPr/>
        </p:nvSpPr>
        <p:spPr bwMode="auto">
          <a:xfrm flipH="1">
            <a:off x="6875463" y="3789363"/>
            <a:ext cx="288925" cy="360362"/>
          </a:xfrm>
          <a:prstGeom prst="line">
            <a:avLst/>
          </a:prstGeom>
          <a:noFill/>
          <a:ln w="25400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Picture 120" descr="Malaysia_fl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076700"/>
            <a:ext cx="360362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104"/>
          <p:cNvSpPr>
            <a:spLocks noChangeShapeType="1"/>
          </p:cNvSpPr>
          <p:nvPr/>
        </p:nvSpPr>
        <p:spPr bwMode="auto">
          <a:xfrm flipH="1">
            <a:off x="1042988" y="3141663"/>
            <a:ext cx="144462" cy="215900"/>
          </a:xfrm>
          <a:prstGeom prst="line">
            <a:avLst/>
          </a:prstGeom>
          <a:noFill/>
          <a:ln w="25400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" name="Picture 116" descr="Mexican_Fla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29000"/>
            <a:ext cx="3667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51"/>
          <p:cNvSpPr>
            <a:spLocks/>
          </p:cNvSpPr>
          <p:nvPr/>
        </p:nvSpPr>
        <p:spPr bwMode="auto">
          <a:xfrm flipH="1">
            <a:off x="4211638" y="2133600"/>
            <a:ext cx="144462" cy="142875"/>
          </a:xfrm>
          <a:prstGeom prst="ellipse">
            <a:avLst/>
          </a:prstGeom>
          <a:solidFill>
            <a:schemeClr val="folHlink"/>
          </a:solidFill>
          <a:ln w="25400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FR" altLang="en-US">
              <a:ea typeface="ヒラギノ角ゴ Pro W3"/>
              <a:cs typeface="ヒラギノ角ゴ Pro W3"/>
            </a:endParaRPr>
          </a:p>
        </p:txBody>
      </p:sp>
      <p:sp>
        <p:nvSpPr>
          <p:cNvPr id="15" name="Line 104"/>
          <p:cNvSpPr>
            <a:spLocks noChangeShapeType="1"/>
          </p:cNvSpPr>
          <p:nvPr/>
        </p:nvSpPr>
        <p:spPr bwMode="auto">
          <a:xfrm flipH="1">
            <a:off x="3563938" y="2205038"/>
            <a:ext cx="720725" cy="503237"/>
          </a:xfrm>
          <a:prstGeom prst="line">
            <a:avLst/>
          </a:prstGeom>
          <a:noFill/>
          <a:ln w="25400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" name="Picture 110" descr="french_fla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708275"/>
            <a:ext cx="29845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24"/>
          <p:cNvSpPr>
            <a:spLocks noChangeArrowheads="1"/>
          </p:cNvSpPr>
          <p:nvPr/>
        </p:nvSpPr>
        <p:spPr bwMode="auto">
          <a:xfrm>
            <a:off x="2627313" y="2636838"/>
            <a:ext cx="936625" cy="8636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FR" altLang="en-US">
              <a:ea typeface="ヒラギノ角ゴ Pro W3"/>
              <a:cs typeface="ヒラギノ角ゴ Pro W3"/>
            </a:endParaRPr>
          </a:p>
        </p:txBody>
      </p:sp>
      <p:sp>
        <p:nvSpPr>
          <p:cNvPr id="18" name="TextBox 25"/>
          <p:cNvSpPr txBox="1">
            <a:spLocks noChangeArrowheads="1"/>
          </p:cNvSpPr>
          <p:nvPr/>
        </p:nvSpPr>
        <p:spPr bwMode="auto">
          <a:xfrm>
            <a:off x="2747963" y="2967038"/>
            <a:ext cx="844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ea typeface="ヒラギノ角ゴ Pro W3"/>
                <a:cs typeface="ヒラギノ角ゴ Pro W3"/>
              </a:rPr>
              <a:t>Bry/ Paris</a:t>
            </a:r>
          </a:p>
        </p:txBody>
      </p:sp>
      <p:sp>
        <p:nvSpPr>
          <p:cNvPr id="19" name="Oval 51"/>
          <p:cNvSpPr>
            <a:spLocks/>
          </p:cNvSpPr>
          <p:nvPr/>
        </p:nvSpPr>
        <p:spPr bwMode="auto">
          <a:xfrm flipH="1">
            <a:off x="2700338" y="3068638"/>
            <a:ext cx="76200" cy="76200"/>
          </a:xfrm>
          <a:prstGeom prst="ellipse">
            <a:avLst/>
          </a:prstGeom>
          <a:solidFill>
            <a:schemeClr val="folHlink"/>
          </a:solidFill>
          <a:ln w="25400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FR" altLang="en-US">
              <a:ea typeface="ヒラギノ角ゴ Pro W3"/>
              <a:cs typeface="ヒラギノ角ゴ Pro W3"/>
            </a:endParaRPr>
          </a:p>
        </p:txBody>
      </p:sp>
      <p:sp>
        <p:nvSpPr>
          <p:cNvPr id="20" name="TextBox 27"/>
          <p:cNvSpPr txBox="1">
            <a:spLocks noChangeArrowheads="1"/>
          </p:cNvSpPr>
          <p:nvPr/>
        </p:nvSpPr>
        <p:spPr bwMode="auto">
          <a:xfrm>
            <a:off x="2752725" y="3168650"/>
            <a:ext cx="7747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ea typeface="ヒラギノ角ゴ Pro W3"/>
                <a:cs typeface="ヒラギノ角ゴ Pro W3"/>
              </a:rPr>
              <a:t>St-Priest</a:t>
            </a:r>
          </a:p>
        </p:txBody>
      </p:sp>
      <p:sp>
        <p:nvSpPr>
          <p:cNvPr id="21" name="Oval 51"/>
          <p:cNvSpPr>
            <a:spLocks/>
          </p:cNvSpPr>
          <p:nvPr/>
        </p:nvSpPr>
        <p:spPr bwMode="auto">
          <a:xfrm flipH="1">
            <a:off x="2703513" y="3271838"/>
            <a:ext cx="76200" cy="76200"/>
          </a:xfrm>
          <a:prstGeom prst="ellipse">
            <a:avLst/>
          </a:prstGeom>
          <a:solidFill>
            <a:schemeClr val="folHlink"/>
          </a:solidFill>
          <a:ln w="25400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FR" altLang="en-US">
              <a:ea typeface="ヒラギノ角ゴ Pro W3"/>
              <a:cs typeface="ヒラギノ角ゴ Pro W3"/>
            </a:endParaRPr>
          </a:p>
        </p:txBody>
      </p:sp>
      <p:sp>
        <p:nvSpPr>
          <p:cNvPr id="22" name="Rounded Rectangle 31"/>
          <p:cNvSpPr>
            <a:spLocks noChangeArrowheads="1"/>
          </p:cNvSpPr>
          <p:nvPr/>
        </p:nvSpPr>
        <p:spPr bwMode="auto">
          <a:xfrm>
            <a:off x="8101013" y="2852738"/>
            <a:ext cx="935037" cy="6477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FR" altLang="en-US">
              <a:ea typeface="ヒラギノ角ゴ Pro W3"/>
              <a:cs typeface="ヒラギノ角ゴ Pro W3"/>
            </a:endParaRPr>
          </a:p>
        </p:txBody>
      </p:sp>
      <p:sp>
        <p:nvSpPr>
          <p:cNvPr id="23" name="Oval 51"/>
          <p:cNvSpPr>
            <a:spLocks/>
          </p:cNvSpPr>
          <p:nvPr/>
        </p:nvSpPr>
        <p:spPr bwMode="auto">
          <a:xfrm flipH="1">
            <a:off x="8172450" y="3281363"/>
            <a:ext cx="76200" cy="76200"/>
          </a:xfrm>
          <a:prstGeom prst="ellipse">
            <a:avLst/>
          </a:prstGeom>
          <a:solidFill>
            <a:schemeClr val="folHlink"/>
          </a:solidFill>
          <a:ln w="25400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FR" altLang="en-US">
              <a:ea typeface="ヒラギノ角ゴ Pro W3"/>
              <a:cs typeface="ヒラギノ角ゴ Pro W3"/>
            </a:endParaRPr>
          </a:p>
        </p:txBody>
      </p:sp>
      <p:sp>
        <p:nvSpPr>
          <p:cNvPr id="24" name="TextBox 33"/>
          <p:cNvSpPr txBox="1">
            <a:spLocks noChangeArrowheads="1"/>
          </p:cNvSpPr>
          <p:nvPr/>
        </p:nvSpPr>
        <p:spPr bwMode="auto">
          <a:xfrm>
            <a:off x="8188325" y="3176588"/>
            <a:ext cx="830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ea typeface="ヒラギノ角ゴ Pro W3"/>
                <a:cs typeface="ヒラギノ角ゴ Pro W3"/>
              </a:rPr>
              <a:t>Shanghai</a:t>
            </a:r>
          </a:p>
        </p:txBody>
      </p:sp>
      <p:sp>
        <p:nvSpPr>
          <p:cNvPr id="25" name="Rounded Rectangle 35"/>
          <p:cNvSpPr>
            <a:spLocks noChangeArrowheads="1"/>
          </p:cNvSpPr>
          <p:nvPr/>
        </p:nvSpPr>
        <p:spPr bwMode="auto">
          <a:xfrm>
            <a:off x="5724525" y="4005263"/>
            <a:ext cx="1150938" cy="6477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FR" altLang="en-US">
              <a:ea typeface="ヒラギノ角ゴ Pro W3"/>
              <a:cs typeface="ヒラギノ角ゴ Pro W3"/>
            </a:endParaRPr>
          </a:p>
        </p:txBody>
      </p:sp>
      <p:sp>
        <p:nvSpPr>
          <p:cNvPr id="26" name="Oval 51"/>
          <p:cNvSpPr>
            <a:spLocks/>
          </p:cNvSpPr>
          <p:nvPr/>
        </p:nvSpPr>
        <p:spPr bwMode="auto">
          <a:xfrm flipH="1">
            <a:off x="5795963" y="4432300"/>
            <a:ext cx="76200" cy="76200"/>
          </a:xfrm>
          <a:prstGeom prst="ellipse">
            <a:avLst/>
          </a:prstGeom>
          <a:solidFill>
            <a:schemeClr val="folHlink"/>
          </a:solidFill>
          <a:ln w="25400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FR" altLang="en-US">
              <a:ea typeface="ヒラギノ角ゴ Pro W3"/>
              <a:cs typeface="ヒラギノ角ゴ Pro W3"/>
            </a:endParaRPr>
          </a:p>
        </p:txBody>
      </p:sp>
      <p:sp>
        <p:nvSpPr>
          <p:cNvPr id="27" name="TextBox 37"/>
          <p:cNvSpPr txBox="1">
            <a:spLocks noChangeArrowheads="1"/>
          </p:cNvSpPr>
          <p:nvPr/>
        </p:nvSpPr>
        <p:spPr bwMode="auto">
          <a:xfrm>
            <a:off x="5816600" y="4327525"/>
            <a:ext cx="11382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ea typeface="ヒラギノ角ゴ Pro W3"/>
                <a:cs typeface="ヒラギノ角ゴ Pro W3"/>
              </a:rPr>
              <a:t>Kuala Lumpur</a:t>
            </a:r>
          </a:p>
        </p:txBody>
      </p:sp>
      <p:sp>
        <p:nvSpPr>
          <p:cNvPr id="28" name="Rounded Rectangle 39"/>
          <p:cNvSpPr>
            <a:spLocks noChangeArrowheads="1"/>
          </p:cNvSpPr>
          <p:nvPr/>
        </p:nvSpPr>
        <p:spPr bwMode="auto">
          <a:xfrm>
            <a:off x="250825" y="3357563"/>
            <a:ext cx="1071563" cy="6477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FR" altLang="en-US">
              <a:ea typeface="ヒラギノ角ゴ Pro W3"/>
              <a:cs typeface="ヒラギノ角ゴ Pro W3"/>
            </a:endParaRPr>
          </a:p>
        </p:txBody>
      </p:sp>
      <p:sp>
        <p:nvSpPr>
          <p:cNvPr id="29" name="Oval 51"/>
          <p:cNvSpPr>
            <a:spLocks/>
          </p:cNvSpPr>
          <p:nvPr/>
        </p:nvSpPr>
        <p:spPr bwMode="auto">
          <a:xfrm flipH="1">
            <a:off x="323850" y="3784600"/>
            <a:ext cx="76200" cy="76200"/>
          </a:xfrm>
          <a:prstGeom prst="ellipse">
            <a:avLst/>
          </a:prstGeom>
          <a:solidFill>
            <a:schemeClr val="folHlink"/>
          </a:solidFill>
          <a:ln w="25400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FR" altLang="en-US">
              <a:ea typeface="ヒラギノ角ゴ Pro W3"/>
              <a:cs typeface="ヒラギノ角ゴ Pro W3"/>
            </a:endParaRPr>
          </a:p>
        </p:txBody>
      </p:sp>
      <p:sp>
        <p:nvSpPr>
          <p:cNvPr id="30" name="TextBox 41"/>
          <p:cNvSpPr txBox="1">
            <a:spLocks noChangeArrowheads="1"/>
          </p:cNvSpPr>
          <p:nvPr/>
        </p:nvSpPr>
        <p:spPr bwMode="auto">
          <a:xfrm>
            <a:off x="339725" y="3679825"/>
            <a:ext cx="10175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ea typeface="ヒラギノ角ゴ Pro W3"/>
                <a:cs typeface="ヒラギノ角ゴ Pro W3"/>
              </a:rPr>
              <a:t>Guadalajara</a:t>
            </a:r>
          </a:p>
        </p:txBody>
      </p:sp>
      <p:sp>
        <p:nvSpPr>
          <p:cNvPr id="31" name="AutoShape 30" descr="9k="/>
          <p:cNvSpPr>
            <a:spLocks noChangeAspect="1" noChangeArrowheads="1"/>
          </p:cNvSpPr>
          <p:nvPr/>
        </p:nvSpPr>
        <p:spPr bwMode="auto">
          <a:xfrm>
            <a:off x="3500438" y="235743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" name="AutoShape 31" descr="9k="/>
          <p:cNvSpPr>
            <a:spLocks noChangeAspect="1" noChangeArrowheads="1"/>
          </p:cNvSpPr>
          <p:nvPr/>
        </p:nvSpPr>
        <p:spPr bwMode="auto">
          <a:xfrm>
            <a:off x="3500438" y="235743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" name="AutoShape 32" descr="9k="/>
          <p:cNvSpPr>
            <a:spLocks noChangeAspect="1" noChangeArrowheads="1"/>
          </p:cNvSpPr>
          <p:nvPr/>
        </p:nvSpPr>
        <p:spPr bwMode="auto">
          <a:xfrm>
            <a:off x="3500438" y="235743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" name="Oval 51"/>
          <p:cNvSpPr>
            <a:spLocks/>
          </p:cNvSpPr>
          <p:nvPr/>
        </p:nvSpPr>
        <p:spPr bwMode="auto">
          <a:xfrm flipH="1">
            <a:off x="4427538" y="2133600"/>
            <a:ext cx="144462" cy="144463"/>
          </a:xfrm>
          <a:prstGeom prst="ellipse">
            <a:avLst/>
          </a:prstGeom>
          <a:solidFill>
            <a:schemeClr val="folHlink"/>
          </a:solidFill>
          <a:ln w="25400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FR" altLang="en-US">
              <a:ea typeface="ヒラギノ角ゴ Pro W3"/>
              <a:cs typeface="ヒラギノ角ゴ Pro W3"/>
            </a:endParaRPr>
          </a:p>
        </p:txBody>
      </p:sp>
      <p:sp>
        <p:nvSpPr>
          <p:cNvPr id="35" name="Line 104"/>
          <p:cNvSpPr>
            <a:spLocks noChangeShapeType="1"/>
          </p:cNvSpPr>
          <p:nvPr/>
        </p:nvSpPr>
        <p:spPr bwMode="auto">
          <a:xfrm flipV="1">
            <a:off x="4211638" y="2276475"/>
            <a:ext cx="288925" cy="1657350"/>
          </a:xfrm>
          <a:prstGeom prst="line">
            <a:avLst/>
          </a:prstGeom>
          <a:noFill/>
          <a:ln w="25400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Rounded Rectangle 31"/>
          <p:cNvSpPr>
            <a:spLocks noChangeArrowheads="1"/>
          </p:cNvSpPr>
          <p:nvPr/>
        </p:nvSpPr>
        <p:spPr bwMode="auto">
          <a:xfrm>
            <a:off x="3348038" y="3933825"/>
            <a:ext cx="1008062" cy="935038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FR" altLang="en-US">
              <a:ea typeface="ヒラギノ角ゴ Pro W3"/>
              <a:cs typeface="ヒラギノ角ゴ Pro W3"/>
            </a:endParaRPr>
          </a:p>
        </p:txBody>
      </p:sp>
      <p:sp>
        <p:nvSpPr>
          <p:cNvPr id="37" name="Oval 51"/>
          <p:cNvSpPr>
            <a:spLocks/>
          </p:cNvSpPr>
          <p:nvPr/>
        </p:nvSpPr>
        <p:spPr bwMode="auto">
          <a:xfrm flipH="1">
            <a:off x="3419475" y="4362450"/>
            <a:ext cx="76200" cy="76200"/>
          </a:xfrm>
          <a:prstGeom prst="ellipse">
            <a:avLst/>
          </a:prstGeom>
          <a:solidFill>
            <a:schemeClr val="folHlink"/>
          </a:solidFill>
          <a:ln w="25400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FR" altLang="en-US">
              <a:ea typeface="ヒラギノ角ゴ Pro W3"/>
              <a:cs typeface="ヒラギノ角ゴ Pro W3"/>
            </a:endParaRPr>
          </a:p>
        </p:txBody>
      </p:sp>
      <p:sp>
        <p:nvSpPr>
          <p:cNvPr id="38" name="TextBox 33"/>
          <p:cNvSpPr txBox="1">
            <a:spLocks noChangeArrowheads="1"/>
          </p:cNvSpPr>
          <p:nvPr/>
        </p:nvSpPr>
        <p:spPr bwMode="auto">
          <a:xfrm>
            <a:off x="3435350" y="4257675"/>
            <a:ext cx="85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ea typeface="ヒラギノ角ゴ Pro W3"/>
                <a:cs typeface="ヒラギノ角ゴ Pro W3"/>
              </a:rPr>
              <a:t>Yverdon</a:t>
            </a:r>
          </a:p>
          <a:p>
            <a:r>
              <a:rPr lang="en-US" altLang="en-US" sz="1200">
                <a:ea typeface="ヒラギノ角ゴ Pro W3"/>
                <a:cs typeface="ヒラギノ角ゴ Pro W3"/>
              </a:rPr>
              <a:t>Les Bains</a:t>
            </a:r>
          </a:p>
        </p:txBody>
      </p:sp>
      <p:pic>
        <p:nvPicPr>
          <p:cNvPr id="39" name="Picture 38" descr="SWIT000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005263"/>
            <a:ext cx="36036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 Box 40"/>
          <p:cNvSpPr txBox="1">
            <a:spLocks noChangeArrowheads="1"/>
          </p:cNvSpPr>
          <p:nvPr/>
        </p:nvSpPr>
        <p:spPr bwMode="auto">
          <a:xfrm>
            <a:off x="2806935" y="5661025"/>
            <a:ext cx="3925305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 dirty="0">
                <a:latin typeface="Arial Narrow" panose="020B0606020202030204" pitchFamily="34" charset="0"/>
                <a:ea typeface="ヒラギノ角ゴ Pro W3"/>
                <a:cs typeface="ヒラギノ角ゴ Pro W3"/>
              </a:rPr>
              <a:t>11 subsidiaries and a distributor network </a:t>
            </a:r>
            <a:endParaRPr lang="es-MX" altLang="en-US" sz="1800" b="1" dirty="0">
              <a:latin typeface="Arial Narrow" panose="020B060602020203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4787900" y="5227638"/>
            <a:ext cx="73025" cy="73025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4716463" y="2132013"/>
            <a:ext cx="73025" cy="730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4500563" y="2276475"/>
            <a:ext cx="73025" cy="73025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4140200" y="2420938"/>
            <a:ext cx="73025" cy="730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4498975" y="1989138"/>
            <a:ext cx="73025" cy="730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4354513" y="2060575"/>
            <a:ext cx="73025" cy="730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" name="Oval 47"/>
          <p:cNvSpPr>
            <a:spLocks noChangeArrowheads="1"/>
          </p:cNvSpPr>
          <p:nvPr/>
        </p:nvSpPr>
        <p:spPr bwMode="auto">
          <a:xfrm>
            <a:off x="8027988" y="5013325"/>
            <a:ext cx="73025" cy="73025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" name="Oval 48"/>
          <p:cNvSpPr>
            <a:spLocks noChangeArrowheads="1"/>
          </p:cNvSpPr>
          <p:nvPr/>
        </p:nvSpPr>
        <p:spPr bwMode="auto">
          <a:xfrm>
            <a:off x="5148263" y="2708275"/>
            <a:ext cx="73025" cy="73025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" name="Oval 49"/>
          <p:cNvSpPr>
            <a:spLocks noChangeArrowheads="1"/>
          </p:cNvSpPr>
          <p:nvPr/>
        </p:nvSpPr>
        <p:spPr bwMode="auto">
          <a:xfrm>
            <a:off x="4356100" y="2636838"/>
            <a:ext cx="73025" cy="73025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" name="Oval 50"/>
          <p:cNvSpPr>
            <a:spLocks noChangeArrowheads="1"/>
          </p:cNvSpPr>
          <p:nvPr/>
        </p:nvSpPr>
        <p:spPr bwMode="auto">
          <a:xfrm>
            <a:off x="3995738" y="2779713"/>
            <a:ext cx="73025" cy="73025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" name="Oval 51"/>
          <p:cNvSpPr>
            <a:spLocks noChangeArrowheads="1"/>
          </p:cNvSpPr>
          <p:nvPr/>
        </p:nvSpPr>
        <p:spPr bwMode="auto">
          <a:xfrm>
            <a:off x="4572000" y="1700213"/>
            <a:ext cx="73025" cy="73025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" name="Oval 52"/>
          <p:cNvSpPr>
            <a:spLocks noChangeArrowheads="1"/>
          </p:cNvSpPr>
          <p:nvPr/>
        </p:nvSpPr>
        <p:spPr bwMode="auto">
          <a:xfrm>
            <a:off x="4787900" y="1555750"/>
            <a:ext cx="73025" cy="73025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" name="Oval 53"/>
          <p:cNvSpPr>
            <a:spLocks noChangeArrowheads="1"/>
          </p:cNvSpPr>
          <p:nvPr/>
        </p:nvSpPr>
        <p:spPr bwMode="auto">
          <a:xfrm>
            <a:off x="4787900" y="2492375"/>
            <a:ext cx="73025" cy="73025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" name="Oval 54"/>
          <p:cNvSpPr>
            <a:spLocks noChangeArrowheads="1"/>
          </p:cNvSpPr>
          <p:nvPr/>
        </p:nvSpPr>
        <p:spPr bwMode="auto">
          <a:xfrm>
            <a:off x="5003800" y="2565400"/>
            <a:ext cx="73025" cy="73025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" name="Oval 55"/>
          <p:cNvSpPr>
            <a:spLocks noChangeArrowheads="1"/>
          </p:cNvSpPr>
          <p:nvPr/>
        </p:nvSpPr>
        <p:spPr bwMode="auto">
          <a:xfrm>
            <a:off x="4140200" y="1987550"/>
            <a:ext cx="73025" cy="73025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" name="Oval 56"/>
          <p:cNvSpPr>
            <a:spLocks noChangeArrowheads="1"/>
          </p:cNvSpPr>
          <p:nvPr/>
        </p:nvSpPr>
        <p:spPr bwMode="auto">
          <a:xfrm>
            <a:off x="4572000" y="2205038"/>
            <a:ext cx="73025" cy="73025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" name="Oval 57"/>
          <p:cNvSpPr>
            <a:spLocks noChangeArrowheads="1"/>
          </p:cNvSpPr>
          <p:nvPr/>
        </p:nvSpPr>
        <p:spPr bwMode="auto">
          <a:xfrm>
            <a:off x="7667625" y="3429000"/>
            <a:ext cx="73025" cy="73025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" name="Oval 58"/>
          <p:cNvSpPr>
            <a:spLocks noChangeArrowheads="1"/>
          </p:cNvSpPr>
          <p:nvPr/>
        </p:nvSpPr>
        <p:spPr bwMode="auto">
          <a:xfrm>
            <a:off x="4714875" y="1989138"/>
            <a:ext cx="73025" cy="73025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" name="Oval 59"/>
          <p:cNvSpPr>
            <a:spLocks noChangeArrowheads="1"/>
          </p:cNvSpPr>
          <p:nvPr/>
        </p:nvSpPr>
        <p:spPr bwMode="auto">
          <a:xfrm>
            <a:off x="3995738" y="1916113"/>
            <a:ext cx="73025" cy="73025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" name="Oval 61"/>
          <p:cNvSpPr>
            <a:spLocks noChangeArrowheads="1"/>
          </p:cNvSpPr>
          <p:nvPr/>
        </p:nvSpPr>
        <p:spPr bwMode="auto">
          <a:xfrm>
            <a:off x="6443663" y="3211513"/>
            <a:ext cx="73025" cy="730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" name="Oval 62"/>
          <p:cNvSpPr>
            <a:spLocks noChangeArrowheads="1"/>
          </p:cNvSpPr>
          <p:nvPr/>
        </p:nvSpPr>
        <p:spPr bwMode="auto">
          <a:xfrm>
            <a:off x="2914650" y="4795838"/>
            <a:ext cx="73025" cy="730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" name="Oval 51"/>
          <p:cNvSpPr>
            <a:spLocks/>
          </p:cNvSpPr>
          <p:nvPr/>
        </p:nvSpPr>
        <p:spPr bwMode="auto">
          <a:xfrm flipH="1">
            <a:off x="2124075" y="2349500"/>
            <a:ext cx="144463" cy="144463"/>
          </a:xfrm>
          <a:prstGeom prst="ellipse">
            <a:avLst/>
          </a:prstGeom>
          <a:solidFill>
            <a:schemeClr val="folHlink"/>
          </a:solidFill>
          <a:ln w="25400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FR" altLang="en-US">
              <a:ea typeface="ヒラギノ角ゴ Pro W3"/>
              <a:cs typeface="ヒラギノ角ゴ Pro W3"/>
            </a:endParaRPr>
          </a:p>
        </p:txBody>
      </p:sp>
      <p:sp>
        <p:nvSpPr>
          <p:cNvPr id="63" name="Line 104"/>
          <p:cNvSpPr>
            <a:spLocks noChangeShapeType="1"/>
          </p:cNvSpPr>
          <p:nvPr/>
        </p:nvSpPr>
        <p:spPr bwMode="auto">
          <a:xfrm flipH="1" flipV="1">
            <a:off x="1833563" y="2276475"/>
            <a:ext cx="288925" cy="144463"/>
          </a:xfrm>
          <a:prstGeom prst="line">
            <a:avLst/>
          </a:prstGeom>
          <a:noFill/>
          <a:ln w="25400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Rounded Rectangle 39"/>
          <p:cNvSpPr>
            <a:spLocks noChangeArrowheads="1"/>
          </p:cNvSpPr>
          <p:nvPr/>
        </p:nvSpPr>
        <p:spPr bwMode="auto">
          <a:xfrm>
            <a:off x="539750" y="1846263"/>
            <a:ext cx="1295400" cy="6477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FR" altLang="en-US">
              <a:ea typeface="ヒラギノ角ゴ Pro W3"/>
              <a:cs typeface="ヒラギノ角ゴ Pro W3"/>
            </a:endParaRPr>
          </a:p>
        </p:txBody>
      </p:sp>
      <p:sp>
        <p:nvSpPr>
          <p:cNvPr id="65" name="Oval 51"/>
          <p:cNvSpPr>
            <a:spLocks/>
          </p:cNvSpPr>
          <p:nvPr/>
        </p:nvSpPr>
        <p:spPr bwMode="auto">
          <a:xfrm flipH="1">
            <a:off x="611188" y="2273300"/>
            <a:ext cx="76200" cy="76200"/>
          </a:xfrm>
          <a:prstGeom prst="ellipse">
            <a:avLst/>
          </a:prstGeom>
          <a:solidFill>
            <a:schemeClr val="folHlink"/>
          </a:solidFill>
          <a:ln w="25400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FR" altLang="en-US">
              <a:ea typeface="ヒラギノ角ゴ Pro W3"/>
              <a:cs typeface="ヒラギノ角ゴ Pro W3"/>
            </a:endParaRPr>
          </a:p>
        </p:txBody>
      </p:sp>
      <p:sp>
        <p:nvSpPr>
          <p:cNvPr id="66" name="TextBox 41"/>
          <p:cNvSpPr txBox="1">
            <a:spLocks noChangeArrowheads="1"/>
          </p:cNvSpPr>
          <p:nvPr/>
        </p:nvSpPr>
        <p:spPr bwMode="auto">
          <a:xfrm>
            <a:off x="611188" y="2133600"/>
            <a:ext cx="1231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ea typeface="ヒラギノ角ゴ Pro W3"/>
                <a:cs typeface="ヒラギノ角ゴ Pro W3"/>
              </a:rPr>
              <a:t>Deep River, CT</a:t>
            </a:r>
          </a:p>
        </p:txBody>
      </p:sp>
      <p:pic>
        <p:nvPicPr>
          <p:cNvPr id="67" name="Picture 69" descr="American%20Flag%20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16113"/>
            <a:ext cx="3603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88640"/>
            <a:ext cx="6143625" cy="571500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en-US" sz="2800" b="1" i="1" dirty="0" smtClean="0">
                <a:solidFill>
                  <a:srgbClr val="92D050"/>
                </a:solidFill>
              </a:rPr>
              <a:t>Global operations</a:t>
            </a:r>
            <a:endParaRPr lang="en-US" sz="4000" i="1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3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8" descr="fond-ppt-p2-inst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07950" y="1470025"/>
            <a:ext cx="41783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808080"/>
                </a:solidFill>
                <a:ea typeface="ヒラギノ角ゴ Pro W3"/>
                <a:cs typeface="ヒラギノ角ゴ Pro W3"/>
              </a:rPr>
              <a:t>…</a:t>
            </a:r>
            <a:r>
              <a:rPr lang="en-US" altLang="en-US" sz="2800" b="1">
                <a:solidFill>
                  <a:srgbClr val="808080"/>
                </a:solidFill>
                <a:latin typeface="Arial "/>
                <a:ea typeface="ヒラギノ角ゴ Pro W3"/>
                <a:cs typeface="ヒラギノ角ゴ Pro W3"/>
              </a:rPr>
              <a:t>with a common need:</a:t>
            </a:r>
            <a:endParaRPr lang="es-MX" altLang="en-US" sz="2800" b="1">
              <a:solidFill>
                <a:srgbClr val="808080"/>
              </a:solidFill>
              <a:latin typeface="Arial "/>
              <a:ea typeface="ヒラギノ角ゴ Pro W3"/>
              <a:cs typeface="ヒラギノ角ゴ Pro W3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10406" y="1479550"/>
            <a:ext cx="7332135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chemeClr val="folHlink"/>
                </a:solidFill>
                <a:latin typeface="Arial "/>
                <a:ea typeface="ヒラギノ角ゴ Pro W3"/>
                <a:cs typeface="ヒラギノ角ゴ Pro W3"/>
              </a:rPr>
              <a:t>                A </a:t>
            </a:r>
            <a:r>
              <a:rPr lang="en-US" altLang="en-US" dirty="0">
                <a:solidFill>
                  <a:schemeClr val="folHlink"/>
                </a:solidFill>
                <a:latin typeface="Arial "/>
                <a:ea typeface="ヒラギノ角ゴ Pro W3"/>
                <a:cs typeface="ヒラギノ角ゴ Pro W3"/>
              </a:rPr>
              <a:t>requirement in common:  </a:t>
            </a:r>
            <a:r>
              <a:rPr lang="en-US" altLang="en-US" dirty="0" smtClean="0">
                <a:solidFill>
                  <a:schemeClr val="folHlink"/>
                </a:solidFill>
                <a:latin typeface="Arial "/>
                <a:ea typeface="ヒラギノ角ゴ Pro W3"/>
                <a:cs typeface="ヒラギノ角ゴ Pro W3"/>
              </a:rPr>
              <a:t>High </a:t>
            </a:r>
            <a:r>
              <a:rPr lang="en-US" altLang="en-US" dirty="0">
                <a:solidFill>
                  <a:schemeClr val="folHlink"/>
                </a:solidFill>
                <a:latin typeface="Arial "/>
                <a:ea typeface="ヒラギノ角ゴ Pro W3"/>
                <a:cs typeface="ヒラギノ角ゴ Pro W3"/>
              </a:rPr>
              <a:t>R</a:t>
            </a:r>
            <a:r>
              <a:rPr lang="en-US" altLang="en-US" dirty="0" smtClean="0">
                <a:solidFill>
                  <a:schemeClr val="folHlink"/>
                </a:solidFill>
                <a:latin typeface="Arial "/>
                <a:ea typeface="ヒラギノ角ゴ Pro W3"/>
                <a:cs typeface="ヒラギノ角ゴ Pro W3"/>
              </a:rPr>
              <a:t>eliability</a:t>
            </a:r>
            <a:endParaRPr lang="es-MX" altLang="en-US" dirty="0">
              <a:solidFill>
                <a:schemeClr val="folHlink"/>
              </a:solidFill>
              <a:latin typeface="Arial "/>
              <a:ea typeface="ヒラギノ角ゴ Pro W3"/>
              <a:cs typeface="ヒラギノ角ゴ Pro W3"/>
            </a:endParaRPr>
          </a:p>
        </p:txBody>
      </p:sp>
      <p:pic>
        <p:nvPicPr>
          <p:cNvPr id="18" name="Picture 5" descr="wind-turbine-dusk400x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2636838"/>
            <a:ext cx="1508125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49538"/>
            <a:ext cx="1347787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649538"/>
            <a:ext cx="1487488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2649538"/>
            <a:ext cx="1538287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973138" y="4046538"/>
            <a:ext cx="6911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en-US" b="1">
                <a:solidFill>
                  <a:srgbClr val="292929"/>
                </a:solidFill>
              </a:rPr>
              <a:t>Automotive • Industrial • Power Electronics • </a:t>
            </a:r>
          </a:p>
          <a:p>
            <a:pPr algn="ctr" eaLnBrk="1" hangingPunct="1"/>
            <a:r>
              <a:rPr lang="fr-FR" altLang="en-US" b="1">
                <a:solidFill>
                  <a:srgbClr val="292929"/>
                </a:solidFill>
              </a:rPr>
              <a:t>Energy • Aerospace •</a:t>
            </a:r>
            <a:r>
              <a:rPr lang="fr-FR" altLang="en-US"/>
              <a:t> </a:t>
            </a:r>
            <a:r>
              <a:rPr lang="fr-FR" altLang="en-US" b="1">
                <a:solidFill>
                  <a:srgbClr val="292929"/>
                </a:solidFill>
              </a:rPr>
              <a:t>Rail • Semiconductor</a:t>
            </a:r>
          </a:p>
        </p:txBody>
      </p:sp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49538"/>
            <a:ext cx="1347787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649538"/>
            <a:ext cx="1487488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2636838"/>
            <a:ext cx="136683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260350"/>
            <a:ext cx="6143625" cy="571500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en-US" sz="2800" b="1" i="1" dirty="0" smtClean="0">
                <a:solidFill>
                  <a:srgbClr val="92D050"/>
                </a:solidFill>
              </a:rPr>
              <a:t>Main markets</a:t>
            </a:r>
            <a:endParaRPr lang="en-US" sz="4000" i="1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9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8" descr="fond-ppt-p2-inst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D8721C-4929-4F0B-BE31-304A33AB508C}" type="slidenum">
              <a:rPr lang="fr-FR" altLang="en-US" sz="1400" smtClean="0">
                <a:solidFill>
                  <a:srgbClr val="5F5F5F"/>
                </a:solidFill>
              </a:rPr>
              <a:pPr/>
              <a:t>38</a:t>
            </a:fld>
            <a:endParaRPr lang="fr-FR" altLang="en-US" sz="1400" smtClean="0">
              <a:solidFill>
                <a:srgbClr val="5F5F5F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8" b="-136"/>
          <a:stretch>
            <a:fillRect/>
          </a:stretch>
        </p:blipFill>
        <p:spPr bwMode="auto">
          <a:xfrm>
            <a:off x="2699095" y="1269777"/>
            <a:ext cx="1584325" cy="158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" b="198"/>
          <a:stretch>
            <a:fillRect/>
          </a:stretch>
        </p:blipFill>
        <p:spPr bwMode="auto">
          <a:xfrm>
            <a:off x="4715220" y="1269777"/>
            <a:ext cx="1604962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/>
          <a:stretch>
            <a:fillRect/>
          </a:stretch>
        </p:blipFill>
        <p:spPr bwMode="auto">
          <a:xfrm>
            <a:off x="6444007" y="1196752"/>
            <a:ext cx="1728788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" b="262"/>
          <a:stretch>
            <a:fillRect/>
          </a:stretch>
        </p:blipFill>
        <p:spPr bwMode="auto">
          <a:xfrm>
            <a:off x="684557" y="1196752"/>
            <a:ext cx="1655763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548157" y="2985865"/>
            <a:ext cx="7056291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1800" b="1" dirty="0" err="1">
                <a:solidFill>
                  <a:srgbClr val="4D4D4D"/>
                </a:solidFill>
                <a:cs typeface="Arial" panose="020B0604020202020204" pitchFamily="34" charset="0"/>
              </a:rPr>
              <a:t>Ecorel</a:t>
            </a:r>
            <a:r>
              <a:rPr lang="fr-FR" altLang="en-US" sz="1800" b="1" baseline="30000" dirty="0" err="1">
                <a:solidFill>
                  <a:srgbClr val="4D4D4D"/>
                </a:solidFill>
                <a:cs typeface="Arial" panose="020B0604020202020204" pitchFamily="34" charset="0"/>
              </a:rPr>
              <a:t>TM</a:t>
            </a:r>
            <a:r>
              <a:rPr lang="fr-FR" altLang="en-US" sz="1600" dirty="0">
                <a:solidFill>
                  <a:srgbClr val="4D4D4D"/>
                </a:solidFill>
                <a:cs typeface="Arial" panose="020B0604020202020204" pitchFamily="34" charset="0"/>
              </a:rPr>
              <a:t> solder </a:t>
            </a:r>
            <a:r>
              <a:rPr lang="fr-FR" altLang="en-US" sz="1600" dirty="0" err="1">
                <a:solidFill>
                  <a:srgbClr val="4D4D4D"/>
                </a:solidFill>
                <a:cs typeface="Arial" panose="020B0604020202020204" pitchFamily="34" charset="0"/>
              </a:rPr>
              <a:t>paste</a:t>
            </a:r>
            <a:r>
              <a:rPr lang="fr-FR" altLang="en-US" sz="1600" dirty="0">
                <a:solidFill>
                  <a:srgbClr val="4D4D4D"/>
                </a:solidFill>
                <a:cs typeface="Arial" panose="020B0604020202020204" pitchFamily="34" charset="0"/>
              </a:rPr>
              <a:t>: SMT, Package on Package, Jet Printing, Die </a:t>
            </a:r>
            <a:r>
              <a:rPr lang="fr-FR" altLang="en-US" sz="1600" dirty="0" err="1">
                <a:solidFill>
                  <a:srgbClr val="4D4D4D"/>
                </a:solidFill>
                <a:cs typeface="Arial" panose="020B0604020202020204" pitchFamily="34" charset="0"/>
              </a:rPr>
              <a:t>Attach</a:t>
            </a:r>
            <a:endParaRPr lang="fr-FR" altLang="en-US" sz="1600" dirty="0">
              <a:solidFill>
                <a:srgbClr val="4D4D4D"/>
              </a:solidFill>
              <a:cs typeface="Arial" panose="020B0604020202020204" pitchFamily="34" charset="0"/>
            </a:endParaRPr>
          </a:p>
          <a:p>
            <a:pPr eaLnBrk="1" hangingPunct="1"/>
            <a:endParaRPr lang="fr-FR" altLang="en-US" sz="1600" dirty="0">
              <a:solidFill>
                <a:srgbClr val="4D4D4D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fr-FR" altLang="en-US" sz="1800" b="1" dirty="0" err="1">
                <a:solidFill>
                  <a:srgbClr val="4D4D4D"/>
                </a:solidFill>
                <a:cs typeface="Arial" panose="020B0604020202020204" pitchFamily="34" charset="0"/>
              </a:rPr>
              <a:t>Ecofrec</a:t>
            </a:r>
            <a:r>
              <a:rPr lang="fr-FR" altLang="en-US" sz="1800" b="1" baseline="30000" dirty="0" err="1">
                <a:solidFill>
                  <a:srgbClr val="4D4D4D"/>
                </a:solidFill>
                <a:cs typeface="Arial" panose="020B0604020202020204" pitchFamily="34" charset="0"/>
              </a:rPr>
              <a:t>TM</a:t>
            </a:r>
            <a:r>
              <a:rPr lang="fr-FR" altLang="en-US" sz="1600" dirty="0">
                <a:solidFill>
                  <a:srgbClr val="4D4D4D"/>
                </a:solidFill>
                <a:cs typeface="Arial" panose="020B0604020202020204" pitchFamily="34" charset="0"/>
              </a:rPr>
              <a:t> flux: PTH, Package on Package, Flip </a:t>
            </a:r>
            <a:r>
              <a:rPr lang="fr-FR" altLang="en-US" sz="1600" dirty="0" smtClean="0">
                <a:solidFill>
                  <a:srgbClr val="4D4D4D"/>
                </a:solidFill>
                <a:cs typeface="Arial" panose="020B0604020202020204" pitchFamily="34" charset="0"/>
              </a:rPr>
              <a:t>Chip</a:t>
            </a:r>
          </a:p>
          <a:p>
            <a:pPr eaLnBrk="1" hangingPunct="1"/>
            <a:endParaRPr lang="fr-FR" altLang="en-US" sz="1600" dirty="0">
              <a:solidFill>
                <a:srgbClr val="4D4D4D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fr-FR" altLang="en-US" sz="1800" b="1" dirty="0" err="1" smtClean="0">
                <a:cs typeface="Arial" panose="020B0604020202020204" pitchFamily="34" charset="0"/>
              </a:rPr>
              <a:t>Amtech</a:t>
            </a:r>
            <a:r>
              <a:rPr lang="fr-FR" altLang="en-US" sz="1600" b="1" dirty="0" smtClean="0">
                <a:cs typeface="Arial" panose="020B0604020202020204" pitchFamily="34" charset="0"/>
              </a:rPr>
              <a:t>: </a:t>
            </a:r>
            <a:r>
              <a:rPr lang="fr-FR" altLang="en-US" sz="1600" dirty="0" err="1" smtClean="0">
                <a:solidFill>
                  <a:srgbClr val="4D4D4D"/>
                </a:solidFill>
                <a:cs typeface="Arial" panose="020B0604020202020204" pitchFamily="34" charset="0"/>
              </a:rPr>
              <a:t>Paste</a:t>
            </a:r>
            <a:r>
              <a:rPr lang="fr-FR" altLang="en-US" sz="1600" dirty="0" smtClean="0">
                <a:solidFill>
                  <a:srgbClr val="4D4D4D"/>
                </a:solidFill>
                <a:cs typeface="Arial" panose="020B0604020202020204" pitchFamily="34" charset="0"/>
              </a:rPr>
              <a:t>, Flux, </a:t>
            </a:r>
            <a:r>
              <a:rPr lang="fr-FR" altLang="en-US" sz="1600" dirty="0" err="1" smtClean="0">
                <a:solidFill>
                  <a:srgbClr val="4D4D4D"/>
                </a:solidFill>
                <a:cs typeface="Arial" panose="020B0604020202020204" pitchFamily="34" charset="0"/>
              </a:rPr>
              <a:t>Wires</a:t>
            </a:r>
            <a:r>
              <a:rPr lang="fr-FR" altLang="en-US" sz="1600" dirty="0" smtClean="0">
                <a:solidFill>
                  <a:srgbClr val="4D4D4D"/>
                </a:solidFill>
                <a:cs typeface="Arial" panose="020B0604020202020204" pitchFamily="34" charset="0"/>
              </a:rPr>
              <a:t>, </a:t>
            </a:r>
            <a:r>
              <a:rPr lang="fr-FR" altLang="en-US" sz="1600" dirty="0" err="1" smtClean="0">
                <a:solidFill>
                  <a:srgbClr val="4D4D4D"/>
                </a:solidFill>
                <a:cs typeface="Arial" panose="020B0604020202020204" pitchFamily="34" charset="0"/>
              </a:rPr>
              <a:t>Preforms</a:t>
            </a:r>
            <a:r>
              <a:rPr lang="fr-FR" altLang="en-US" sz="1600" dirty="0" smtClean="0">
                <a:solidFill>
                  <a:srgbClr val="4D4D4D"/>
                </a:solidFill>
                <a:cs typeface="Arial" panose="020B0604020202020204" pitchFamily="34" charset="0"/>
              </a:rPr>
              <a:t>, </a:t>
            </a:r>
            <a:r>
              <a:rPr lang="fr-FR" altLang="en-US" sz="1600" dirty="0" err="1" smtClean="0">
                <a:solidFill>
                  <a:srgbClr val="4D4D4D"/>
                </a:solidFill>
                <a:cs typeface="Arial" panose="020B0604020202020204" pitchFamily="34" charset="0"/>
              </a:rPr>
              <a:t>Spheres</a:t>
            </a:r>
            <a:endParaRPr lang="fr-FR" altLang="en-US" sz="1600" dirty="0">
              <a:solidFill>
                <a:srgbClr val="4D4D4D"/>
              </a:solidFill>
              <a:cs typeface="Arial" panose="020B0604020202020204" pitchFamily="34" charset="0"/>
            </a:endParaRPr>
          </a:p>
          <a:p>
            <a:pPr eaLnBrk="1" hangingPunct="1"/>
            <a:endParaRPr lang="fr-FR" altLang="en-US" sz="1600" dirty="0">
              <a:solidFill>
                <a:srgbClr val="4D4D4D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fr-FR" altLang="en-US" sz="1800" b="1" dirty="0" err="1">
                <a:solidFill>
                  <a:srgbClr val="4D4D4D"/>
                </a:solidFill>
                <a:cs typeface="Arial" panose="020B0604020202020204" pitchFamily="34" charset="0"/>
              </a:rPr>
              <a:t>Promoclean</a:t>
            </a:r>
            <a:r>
              <a:rPr lang="fr-FR" altLang="en-US" sz="1800" dirty="0">
                <a:solidFill>
                  <a:srgbClr val="4D4D4D"/>
                </a:solidFill>
                <a:cs typeface="Arial" panose="020B0604020202020204" pitchFamily="34" charset="0"/>
              </a:rPr>
              <a:t> </a:t>
            </a:r>
            <a:r>
              <a:rPr lang="fr-FR" altLang="en-US" sz="1600" dirty="0" err="1">
                <a:solidFill>
                  <a:srgbClr val="4D4D4D"/>
                </a:solidFill>
                <a:cs typeface="Arial" panose="020B0604020202020204" pitchFamily="34" charset="0"/>
              </a:rPr>
              <a:t>aqueous</a:t>
            </a:r>
            <a:r>
              <a:rPr lang="fr-FR" altLang="en-US" sz="1600" dirty="0">
                <a:solidFill>
                  <a:srgbClr val="4D4D4D"/>
                </a:solidFill>
                <a:cs typeface="Arial" panose="020B0604020202020204" pitchFamily="34" charset="0"/>
              </a:rPr>
              <a:t> </a:t>
            </a:r>
            <a:r>
              <a:rPr lang="fr-FR" altLang="en-US" sz="1600" dirty="0" err="1">
                <a:solidFill>
                  <a:srgbClr val="4D4D4D"/>
                </a:solidFill>
                <a:cs typeface="Arial" panose="020B0604020202020204" pitchFamily="34" charset="0"/>
              </a:rPr>
              <a:t>cleaners</a:t>
            </a:r>
            <a:r>
              <a:rPr lang="fr-FR" altLang="en-US" sz="1600" dirty="0">
                <a:solidFill>
                  <a:srgbClr val="4D4D4D"/>
                </a:solidFill>
                <a:cs typeface="Arial" panose="020B0604020202020204" pitchFamily="34" charset="0"/>
              </a:rPr>
              <a:t>: </a:t>
            </a:r>
            <a:r>
              <a:rPr lang="fr-FR" altLang="en-US" sz="1600" dirty="0" err="1">
                <a:solidFill>
                  <a:srgbClr val="4D4D4D"/>
                </a:solidFill>
                <a:cs typeface="Arial" panose="020B0604020202020204" pitchFamily="34" charset="0"/>
              </a:rPr>
              <a:t>Defluxing</a:t>
            </a:r>
            <a:r>
              <a:rPr lang="fr-FR" altLang="en-US" sz="1600" dirty="0">
                <a:solidFill>
                  <a:srgbClr val="4D4D4D"/>
                </a:solidFill>
                <a:cs typeface="Arial" panose="020B0604020202020204" pitchFamily="34" charset="0"/>
              </a:rPr>
              <a:t>, Maintenance</a:t>
            </a:r>
          </a:p>
          <a:p>
            <a:pPr eaLnBrk="1" hangingPunct="1"/>
            <a:endParaRPr lang="fr-FR" altLang="en-US" sz="1600" dirty="0">
              <a:solidFill>
                <a:srgbClr val="4D4D4D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fr-FR" altLang="en-US" sz="1800" b="1" dirty="0" err="1">
                <a:solidFill>
                  <a:srgbClr val="4D4D4D"/>
                </a:solidFill>
                <a:cs typeface="Arial" panose="020B0604020202020204" pitchFamily="34" charset="0"/>
              </a:rPr>
              <a:t>Topklean</a:t>
            </a:r>
            <a:r>
              <a:rPr lang="fr-FR" altLang="en-US" sz="1800" b="1" baseline="30000" dirty="0" err="1">
                <a:solidFill>
                  <a:srgbClr val="4D4D4D"/>
                </a:solidFill>
                <a:cs typeface="Arial" panose="020B0604020202020204" pitchFamily="34" charset="0"/>
              </a:rPr>
              <a:t>TM</a:t>
            </a:r>
            <a:r>
              <a:rPr lang="fr-FR" altLang="en-US" sz="1600" baseline="30000" dirty="0">
                <a:solidFill>
                  <a:srgbClr val="4D4D4D"/>
                </a:solidFill>
                <a:cs typeface="Arial" panose="020B0604020202020204" pitchFamily="34" charset="0"/>
              </a:rPr>
              <a:t> </a:t>
            </a:r>
            <a:r>
              <a:rPr lang="fr-FR" altLang="en-US" sz="1600" dirty="0" err="1">
                <a:solidFill>
                  <a:srgbClr val="4D4D4D"/>
                </a:solidFill>
                <a:cs typeface="Arial" panose="020B0604020202020204" pitchFamily="34" charset="0"/>
              </a:rPr>
              <a:t>solvent</a:t>
            </a:r>
            <a:r>
              <a:rPr lang="fr-FR" altLang="en-US" sz="1600" dirty="0">
                <a:solidFill>
                  <a:srgbClr val="4D4D4D"/>
                </a:solidFill>
                <a:cs typeface="Arial" panose="020B0604020202020204" pitchFamily="34" charset="0"/>
              </a:rPr>
              <a:t> </a:t>
            </a:r>
            <a:r>
              <a:rPr lang="fr-FR" altLang="en-US" sz="1600" dirty="0" err="1">
                <a:solidFill>
                  <a:srgbClr val="4D4D4D"/>
                </a:solidFill>
                <a:cs typeface="Arial" panose="020B0604020202020204" pitchFamily="34" charset="0"/>
              </a:rPr>
              <a:t>cleaners</a:t>
            </a:r>
            <a:r>
              <a:rPr lang="fr-FR" altLang="en-US" sz="1600" dirty="0">
                <a:solidFill>
                  <a:srgbClr val="4D4D4D"/>
                </a:solidFill>
                <a:cs typeface="Arial" panose="020B0604020202020204" pitchFamily="34" charset="0"/>
              </a:rPr>
              <a:t>: </a:t>
            </a:r>
            <a:r>
              <a:rPr lang="fr-FR" altLang="en-US" sz="1600" dirty="0" err="1">
                <a:solidFill>
                  <a:srgbClr val="4D4D4D"/>
                </a:solidFill>
                <a:cs typeface="Arial" panose="020B0604020202020204" pitchFamily="34" charset="0"/>
              </a:rPr>
              <a:t>Defluxing</a:t>
            </a:r>
            <a:r>
              <a:rPr lang="fr-FR" altLang="en-US" sz="1600" dirty="0">
                <a:solidFill>
                  <a:srgbClr val="4D4D4D"/>
                </a:solidFill>
                <a:cs typeface="Arial" panose="020B0604020202020204" pitchFamily="34" charset="0"/>
              </a:rPr>
              <a:t>, Maintenance</a:t>
            </a:r>
          </a:p>
          <a:p>
            <a:pPr eaLnBrk="1" hangingPunct="1"/>
            <a:endParaRPr lang="fr-FR" altLang="en-US" sz="1600" dirty="0">
              <a:solidFill>
                <a:srgbClr val="4D4D4D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fr-FR" altLang="en-US" sz="1800" b="1" dirty="0" err="1">
                <a:solidFill>
                  <a:srgbClr val="4D4D4D"/>
                </a:solidFill>
                <a:cs typeface="Arial" panose="020B0604020202020204" pitchFamily="34" charset="0"/>
              </a:rPr>
              <a:t>Coatings</a:t>
            </a:r>
            <a:r>
              <a:rPr lang="fr-FR" altLang="en-US" sz="1800" dirty="0">
                <a:solidFill>
                  <a:srgbClr val="4D4D4D"/>
                </a:solidFill>
                <a:cs typeface="Arial" panose="020B0604020202020204" pitchFamily="34" charset="0"/>
              </a:rPr>
              <a:t>:</a:t>
            </a:r>
            <a:r>
              <a:rPr lang="fr-FR" altLang="en-US" sz="1600" dirty="0">
                <a:solidFill>
                  <a:srgbClr val="4D4D4D"/>
                </a:solidFill>
                <a:cs typeface="Arial" panose="020B0604020202020204" pitchFamily="34" charset="0"/>
              </a:rPr>
              <a:t> </a:t>
            </a:r>
            <a:r>
              <a:rPr lang="fr-FR" altLang="en-US" sz="1600" dirty="0" err="1">
                <a:solidFill>
                  <a:srgbClr val="4D4D4D"/>
                </a:solidFill>
                <a:cs typeface="Arial" panose="020B0604020202020204" pitchFamily="34" charset="0"/>
              </a:rPr>
              <a:t>fluoropolymers</a:t>
            </a:r>
            <a:r>
              <a:rPr lang="fr-FR" altLang="en-US" sz="1600" dirty="0">
                <a:solidFill>
                  <a:srgbClr val="4D4D4D"/>
                </a:solidFill>
                <a:cs typeface="Arial" panose="020B0604020202020204" pitchFamily="34" charset="0"/>
              </a:rPr>
              <a:t>, </a:t>
            </a:r>
            <a:r>
              <a:rPr lang="fr-FR" altLang="en-US" sz="1600" dirty="0" err="1">
                <a:solidFill>
                  <a:srgbClr val="4D4D4D"/>
                </a:solidFill>
                <a:cs typeface="Arial" panose="020B0604020202020204" pitchFamily="34" charset="0"/>
              </a:rPr>
              <a:t>acrylic</a:t>
            </a:r>
            <a:r>
              <a:rPr lang="fr-FR" altLang="en-US" sz="1600" dirty="0">
                <a:solidFill>
                  <a:srgbClr val="4D4D4D"/>
                </a:solidFill>
                <a:cs typeface="Arial" panose="020B0604020202020204" pitchFamily="34" charset="0"/>
              </a:rPr>
              <a:t> </a:t>
            </a:r>
            <a:r>
              <a:rPr lang="fr-FR" altLang="en-US" sz="1600" dirty="0" err="1">
                <a:solidFill>
                  <a:srgbClr val="4D4D4D"/>
                </a:solidFill>
                <a:cs typeface="Arial" panose="020B0604020202020204" pitchFamily="34" charset="0"/>
              </a:rPr>
              <a:t>toxic</a:t>
            </a:r>
            <a:r>
              <a:rPr lang="fr-FR" altLang="en-US" sz="1600" dirty="0">
                <a:solidFill>
                  <a:srgbClr val="4D4D4D"/>
                </a:solidFill>
                <a:cs typeface="Arial" panose="020B0604020202020204" pitchFamily="34" charset="0"/>
              </a:rPr>
              <a:t>-free, </a:t>
            </a:r>
            <a:r>
              <a:rPr lang="fr-FR" altLang="en-US" sz="1600" dirty="0" err="1">
                <a:solidFill>
                  <a:srgbClr val="4D4D4D"/>
                </a:solidFill>
                <a:cs typeface="Arial" panose="020B0604020202020204" pitchFamily="34" charset="0"/>
              </a:rPr>
              <a:t>urethane</a:t>
            </a:r>
            <a:r>
              <a:rPr lang="fr-FR" altLang="en-US" sz="1600" dirty="0">
                <a:solidFill>
                  <a:srgbClr val="4D4D4D"/>
                </a:solidFill>
                <a:cs typeface="Arial" panose="020B0604020202020204" pitchFamily="34" charset="0"/>
              </a:rPr>
              <a:t> UV </a:t>
            </a:r>
            <a:r>
              <a:rPr lang="fr-FR" altLang="en-US" sz="1600" dirty="0" err="1">
                <a:solidFill>
                  <a:srgbClr val="4D4D4D"/>
                </a:solidFill>
                <a:cs typeface="Arial" panose="020B0604020202020204" pitchFamily="34" charset="0"/>
              </a:rPr>
              <a:t>solvent</a:t>
            </a:r>
            <a:r>
              <a:rPr lang="fr-FR" altLang="en-US" sz="1600" dirty="0">
                <a:solidFill>
                  <a:srgbClr val="4D4D4D"/>
                </a:solidFill>
                <a:cs typeface="Arial" panose="020B0604020202020204" pitchFamily="34" charset="0"/>
              </a:rPr>
              <a:t>-free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23850" y="260350"/>
            <a:ext cx="6143625" cy="571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1" i="1" kern="0" dirty="0" smtClean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Main Brands</a:t>
            </a:r>
            <a:endParaRPr lang="en-US" sz="4000" i="1" kern="0" dirty="0">
              <a:solidFill>
                <a:srgbClr val="92D05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1759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8" descr="fond-ppt-p2-inst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87450" y="1484313"/>
            <a:ext cx="6305550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buClr>
                <a:srgbClr val="FF9900"/>
              </a:buClr>
              <a:buFont typeface="Wingdings" panose="05000000000000000000" pitchFamily="2" charset="2"/>
              <a:buNone/>
            </a:pPr>
            <a:endParaRPr lang="fr-FR" altLang="en-US" sz="2000" b="1">
              <a:solidFill>
                <a:srgbClr val="5F5F5F"/>
              </a:solidFill>
              <a:ea typeface="ヒラギノ角ゴ Pro W3"/>
              <a:cs typeface="ヒラギノ角ゴ Pro W3"/>
            </a:endParaRPr>
          </a:p>
          <a:p>
            <a:pPr eaLnBrk="1" hangingPunct="1">
              <a:lnSpc>
                <a:spcPct val="130000"/>
              </a:lnSpc>
              <a:buClr>
                <a:srgbClr val="FF9900"/>
              </a:buClr>
              <a:buFont typeface="Wingdings" panose="05000000000000000000" pitchFamily="2" charset="2"/>
              <a:buNone/>
            </a:pPr>
            <a:r>
              <a:rPr lang="fr-FR" altLang="en-US" sz="2000" b="1"/>
              <a:t> </a:t>
            </a:r>
            <a:r>
              <a:rPr lang="fr-FR" altLang="en-US" sz="2000" b="1">
                <a:solidFill>
                  <a:srgbClr val="5F5F5F"/>
                </a:solidFill>
              </a:rPr>
              <a:t>ISO 9001:2008 Certification</a:t>
            </a:r>
          </a:p>
          <a:p>
            <a:pPr eaLnBrk="1" hangingPunct="1">
              <a:lnSpc>
                <a:spcPct val="130000"/>
              </a:lnSpc>
              <a:buClr>
                <a:srgbClr val="FF9900"/>
              </a:buClr>
              <a:buFont typeface="Wingdings" panose="05000000000000000000" pitchFamily="2" charset="2"/>
              <a:buNone/>
            </a:pPr>
            <a:r>
              <a:rPr lang="fr-FR" altLang="en-US" sz="2000" b="1">
                <a:solidFill>
                  <a:srgbClr val="5F5F5F"/>
                </a:solidFill>
              </a:rPr>
              <a:t> Technology transfer between our production sites</a:t>
            </a:r>
          </a:p>
          <a:p>
            <a:pPr eaLnBrk="1" hangingPunct="1">
              <a:lnSpc>
                <a:spcPct val="130000"/>
              </a:lnSpc>
              <a:buClr>
                <a:srgbClr val="FF9900"/>
              </a:buClr>
              <a:buFont typeface="Wingdings" panose="05000000000000000000" pitchFamily="2" charset="2"/>
              <a:buNone/>
            </a:pPr>
            <a:r>
              <a:rPr lang="fr-FR" altLang="en-US" sz="2000" b="1">
                <a:solidFill>
                  <a:srgbClr val="5F5F5F"/>
                </a:solidFill>
              </a:rPr>
              <a:t> Consistent quality among continents</a:t>
            </a:r>
          </a:p>
          <a:p>
            <a:pPr eaLnBrk="1" hangingPunct="1">
              <a:lnSpc>
                <a:spcPct val="130000"/>
              </a:lnSpc>
              <a:buClr>
                <a:srgbClr val="FF9900"/>
              </a:buClr>
              <a:buFont typeface="Wingdings" panose="05000000000000000000" pitchFamily="2" charset="2"/>
              <a:buNone/>
            </a:pPr>
            <a:endParaRPr lang="fr-FR" altLang="en-US" sz="2000" b="1">
              <a:solidFill>
                <a:srgbClr val="5F5F5F"/>
              </a:solidFill>
            </a:endParaRPr>
          </a:p>
          <a:p>
            <a:pPr eaLnBrk="1" hangingPunct="1">
              <a:lnSpc>
                <a:spcPct val="130000"/>
              </a:lnSpc>
              <a:buClr>
                <a:srgbClr val="FF9900"/>
              </a:buClr>
              <a:buFont typeface="Wingdings" panose="05000000000000000000" pitchFamily="2" charset="2"/>
              <a:buNone/>
            </a:pPr>
            <a:endParaRPr lang="fr-FR" altLang="en-US" sz="2000" b="1">
              <a:solidFill>
                <a:srgbClr val="5F5F5F"/>
              </a:solidFill>
            </a:endParaRPr>
          </a:p>
          <a:p>
            <a:pPr eaLnBrk="1" hangingPunct="1">
              <a:lnSpc>
                <a:spcPct val="130000"/>
              </a:lnSpc>
              <a:buClr>
                <a:srgbClr val="FF9900"/>
              </a:buClr>
              <a:buFont typeface="Wingdings" panose="05000000000000000000" pitchFamily="2" charset="2"/>
              <a:buNone/>
            </a:pPr>
            <a:r>
              <a:rPr lang="fr-FR" altLang="en-US" sz="2000" b="1">
                <a:solidFill>
                  <a:srgbClr val="5F5F5F"/>
                </a:solidFill>
              </a:rPr>
              <a:t> Local expert team</a:t>
            </a:r>
          </a:p>
          <a:p>
            <a:pPr eaLnBrk="1" hangingPunct="1">
              <a:lnSpc>
                <a:spcPct val="130000"/>
              </a:lnSpc>
              <a:buClr>
                <a:srgbClr val="FF9900"/>
              </a:buClr>
              <a:buFont typeface="Wingdings" panose="05000000000000000000" pitchFamily="2" charset="2"/>
              <a:buNone/>
            </a:pPr>
            <a:r>
              <a:rPr lang="fr-FR" altLang="en-US" sz="2000" b="1">
                <a:solidFill>
                  <a:srgbClr val="5F5F5F"/>
                </a:solidFill>
              </a:rPr>
              <a:t> Technical application support on site</a:t>
            </a:r>
          </a:p>
          <a:p>
            <a:pPr eaLnBrk="1" hangingPunct="1">
              <a:lnSpc>
                <a:spcPct val="130000"/>
              </a:lnSpc>
              <a:buClr>
                <a:srgbClr val="FF9900"/>
              </a:buClr>
              <a:buFont typeface="Wingdings" panose="05000000000000000000" pitchFamily="2" charset="2"/>
              <a:buNone/>
            </a:pPr>
            <a:r>
              <a:rPr lang="fr-FR" altLang="en-US" sz="2000" b="1">
                <a:solidFill>
                  <a:srgbClr val="5F5F5F"/>
                </a:solidFill>
              </a:rPr>
              <a:t> Optimizing quality and yield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89138"/>
            <a:ext cx="244475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05263"/>
            <a:ext cx="244475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ISO9001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844675"/>
            <a:ext cx="1008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804025" y="3284538"/>
            <a:ext cx="2089150" cy="2736850"/>
            <a:chOff x="4014" y="1933"/>
            <a:chExt cx="1588" cy="1996"/>
          </a:xfrm>
        </p:grpSpPr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4014" y="1933"/>
              <a:ext cx="1588" cy="19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69696"/>
                </a:gs>
                <a:gs pos="50000">
                  <a:srgbClr val="454545"/>
                </a:gs>
                <a:gs pos="100000">
                  <a:srgbClr val="969696"/>
                </a:gs>
              </a:gsLst>
              <a:lin ang="5400000" scaled="1"/>
            </a:gradFill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1" b="-26"/>
            <a:stretch>
              <a:fillRect/>
            </a:stretch>
          </p:blipFill>
          <p:spPr bwMode="auto">
            <a:xfrm>
              <a:off x="4059" y="2069"/>
              <a:ext cx="1484" cy="1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23850" y="193204"/>
            <a:ext cx="6143625" cy="571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1" i="1" kern="0" dirty="0" smtClean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Consistency site to site</a:t>
            </a:r>
            <a:endParaRPr lang="en-US" sz="4000" i="1" kern="0" dirty="0">
              <a:solidFill>
                <a:srgbClr val="92D05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5633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8" descr="fond-ppt-p2-inst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79388" y="260350"/>
            <a:ext cx="4304383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smtClean="0">
                <a:latin typeface="Arial "/>
                <a:ea typeface="ヒラギノ角ゴ Pro W3"/>
                <a:cs typeface="ヒラギノ角ゴ Pro W3"/>
              </a:rPr>
              <a:t>Applications and products</a:t>
            </a:r>
            <a:endParaRPr lang="es-MX" altLang="en-US" sz="2800" dirty="0">
              <a:latin typeface="Arial "/>
              <a:ea typeface="ヒラギノ角ゴ Pro W3"/>
              <a:cs typeface="ヒラギノ角ゴ Pro W3"/>
            </a:endParaRPr>
          </a:p>
        </p:txBody>
      </p:sp>
      <p:pic>
        <p:nvPicPr>
          <p:cNvPr id="9218" name="Picture 2" descr="C:\Users\PDUCHI\Pictures\Mars2014\20140128_1252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4581127"/>
            <a:ext cx="2967213" cy="153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PDUCHI\Pictures\PhotosDivers2013\20130723_1139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83166"/>
            <a:ext cx="2887492" cy="151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PDUCHI\Pictures\Juin-juillet2014\SAM_11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99" y="4583166"/>
            <a:ext cx="2625933" cy="151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898" y="1177775"/>
            <a:ext cx="8248083" cy="339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2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8" descr="fond-ppt-p2-inst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showroom d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508500"/>
            <a:ext cx="2089150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52700" y="1412875"/>
            <a:ext cx="15875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26987" rIns="19050" bIns="26987"/>
          <a:lstStyle>
            <a:lvl1pPr marL="279400" indent="-279400" defTabSz="762000">
              <a:tabLst>
                <a:tab pos="2794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tabLst>
                <a:tab pos="2794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tabLst>
                <a:tab pos="2794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tabLst>
                <a:tab pos="2794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tabLst>
                <a:tab pos="2794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GB" altLang="en-US" b="1">
                <a:solidFill>
                  <a:schemeClr val="bg2"/>
                </a:solidFill>
                <a:ea typeface="ヒラギノ角ゴ Pro W3"/>
                <a:cs typeface="ヒラギノ角ゴ Pro W3"/>
              </a:rPr>
              <a:t>Printing</a:t>
            </a:r>
          </a:p>
          <a:p>
            <a:pPr>
              <a:lnSpc>
                <a:spcPct val="85000"/>
              </a:lnSpc>
            </a:pPr>
            <a:endParaRPr lang="en-GB" altLang="en-US" b="1">
              <a:solidFill>
                <a:schemeClr val="bg2"/>
              </a:solidFill>
              <a:ea typeface="ヒラギノ角ゴ Pro W3"/>
              <a:cs typeface="ヒラギノ角ゴ Pro W3"/>
            </a:endParaRPr>
          </a:p>
          <a:p>
            <a:pPr>
              <a:lnSpc>
                <a:spcPct val="85000"/>
              </a:lnSpc>
            </a:pPr>
            <a:r>
              <a:rPr lang="en-GB" altLang="en-US" b="1">
                <a:solidFill>
                  <a:schemeClr val="bg2"/>
                </a:solidFill>
                <a:ea typeface="ヒラギノ角ゴ Pro W3"/>
                <a:cs typeface="ヒラギノ角ゴ Pro W3"/>
              </a:rPr>
              <a:t>Reflow</a:t>
            </a:r>
          </a:p>
          <a:p>
            <a:pPr>
              <a:lnSpc>
                <a:spcPct val="85000"/>
              </a:lnSpc>
            </a:pPr>
            <a:endParaRPr lang="en-GB" altLang="en-US" b="1">
              <a:solidFill>
                <a:schemeClr val="bg2"/>
              </a:solidFill>
              <a:ea typeface="ヒラギノ角ゴ Pro W3"/>
              <a:cs typeface="ヒラギノ角ゴ Pro W3"/>
            </a:endParaRPr>
          </a:p>
          <a:p>
            <a:pPr>
              <a:lnSpc>
                <a:spcPct val="85000"/>
              </a:lnSpc>
            </a:pPr>
            <a:r>
              <a:rPr lang="en-GB" altLang="en-US" b="1">
                <a:solidFill>
                  <a:schemeClr val="bg2"/>
                </a:solidFill>
                <a:ea typeface="ヒラギノ角ゴ Pro W3"/>
                <a:cs typeface="ヒラギノ角ゴ Pro W3"/>
              </a:rPr>
              <a:t>Cleaning</a:t>
            </a:r>
          </a:p>
          <a:p>
            <a:pPr>
              <a:lnSpc>
                <a:spcPct val="85000"/>
              </a:lnSpc>
            </a:pPr>
            <a:endParaRPr lang="en-GB" altLang="en-US" b="1">
              <a:solidFill>
                <a:schemeClr val="bg2"/>
              </a:solidFill>
              <a:ea typeface="ヒラギノ角ゴ Pro W3"/>
              <a:cs typeface="ヒラギノ角ゴ Pro W3"/>
            </a:endParaRPr>
          </a:p>
          <a:p>
            <a:pPr>
              <a:lnSpc>
                <a:spcPct val="85000"/>
              </a:lnSpc>
            </a:pPr>
            <a:r>
              <a:rPr lang="en-GB" altLang="en-US" b="1">
                <a:solidFill>
                  <a:schemeClr val="bg2"/>
                </a:solidFill>
                <a:ea typeface="ヒラギノ角ゴ Pro W3"/>
                <a:cs typeface="ヒラギノ角ゴ Pro W3"/>
              </a:rPr>
              <a:t>Coating</a:t>
            </a:r>
          </a:p>
        </p:txBody>
      </p:sp>
      <p:pic>
        <p:nvPicPr>
          <p:cNvPr id="5" name="Picture 5" descr="lab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17675"/>
            <a:ext cx="1717675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644900"/>
            <a:ext cx="2373312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 descr="IMG_076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412875"/>
            <a:ext cx="2043112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IMG_076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221163"/>
            <a:ext cx="1944688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205038"/>
            <a:ext cx="1657350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 descr="machine nettoyage showroo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141663"/>
            <a:ext cx="15113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23850" y="193204"/>
            <a:ext cx="6143625" cy="571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1" i="1" kern="0" dirty="0" smtClean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Applications Laboratories</a:t>
            </a:r>
            <a:endParaRPr lang="en-US" sz="4000" i="1" kern="0" dirty="0">
              <a:solidFill>
                <a:srgbClr val="92D05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6980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8" descr="fond-ppt-p2-inst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357188" y="214313"/>
            <a:ext cx="6143625" cy="571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 i="1" dirty="0" smtClean="0">
                <a:solidFill>
                  <a:srgbClr val="92D050"/>
                </a:solidFill>
              </a:rPr>
              <a:t>US Team Leaders</a:t>
            </a:r>
            <a:endParaRPr lang="en-US" sz="3200" i="1" dirty="0">
              <a:solidFill>
                <a:srgbClr val="92D05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184160" y="2967335"/>
            <a:ext cx="17091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fr-FR" altLang="es-MX" sz="1200" b="1" dirty="0" smtClean="0">
                <a:solidFill>
                  <a:srgbClr val="7F7F7F"/>
                </a:solidFill>
                <a:ea typeface="ヒラギノ角ゴ Pro W3"/>
                <a:cs typeface="ヒラギノ角ゴ Pro W3"/>
              </a:rPr>
              <a:t>David </a:t>
            </a:r>
            <a:r>
              <a:rPr lang="fr-FR" altLang="es-MX" sz="1200" b="1" dirty="0" err="1" smtClean="0">
                <a:solidFill>
                  <a:srgbClr val="7F7F7F"/>
                </a:solidFill>
                <a:ea typeface="ヒラギノ角ゴ Pro W3"/>
                <a:cs typeface="ヒラギノ角ゴ Pro W3"/>
              </a:rPr>
              <a:t>Reitz</a:t>
            </a:r>
            <a:endParaRPr lang="fr-FR" altLang="es-MX" sz="1200" b="1" dirty="0" smtClean="0">
              <a:solidFill>
                <a:srgbClr val="7F7F7F"/>
              </a:solidFill>
              <a:ea typeface="ヒラギノ角ゴ Pro W3"/>
              <a:cs typeface="ヒラギノ角ゴ Pro W3"/>
            </a:endParaRPr>
          </a:p>
          <a:p>
            <a:pPr algn="ctr"/>
            <a:r>
              <a:rPr lang="fr-FR" altLang="es-MX" sz="1200" b="1" dirty="0" smtClean="0">
                <a:solidFill>
                  <a:srgbClr val="7F7F7F"/>
                </a:solidFill>
                <a:ea typeface="ヒラギノ角ゴ Pro W3"/>
                <a:cs typeface="ヒラギノ角ゴ Pro W3"/>
              </a:rPr>
              <a:t>Finance / Operations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332540" y="2996952"/>
            <a:ext cx="12334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fr-FR" altLang="es-MX" sz="1200" b="1" dirty="0" smtClean="0">
                <a:solidFill>
                  <a:srgbClr val="7F7F7F"/>
                </a:solidFill>
                <a:ea typeface="ヒラギノ角ゴ Pro W3"/>
                <a:cs typeface="ヒラギノ角ゴ Pro W3"/>
              </a:rPr>
              <a:t>Wendy </a:t>
            </a:r>
            <a:r>
              <a:rPr lang="fr-FR" altLang="es-MX" sz="1200" b="1" dirty="0" err="1" smtClean="0">
                <a:solidFill>
                  <a:srgbClr val="7F7F7F"/>
                </a:solidFill>
                <a:ea typeface="ヒラギノ角ゴ Pro W3"/>
                <a:cs typeface="ヒラギノ角ゴ Pro W3"/>
              </a:rPr>
              <a:t>Gesick</a:t>
            </a:r>
            <a:endParaRPr lang="fr-FR" altLang="es-MX" sz="1200" b="1" dirty="0" smtClean="0">
              <a:solidFill>
                <a:srgbClr val="7F7F7F"/>
              </a:solidFill>
              <a:ea typeface="ヒラギノ角ゴ Pro W3"/>
              <a:cs typeface="ヒラギノ角ゴ Pro W3"/>
            </a:endParaRPr>
          </a:p>
          <a:p>
            <a:pPr algn="ctr"/>
            <a:r>
              <a:rPr lang="fr-FR" altLang="es-MX" sz="1200" b="1" dirty="0" smtClean="0">
                <a:solidFill>
                  <a:srgbClr val="7F7F7F"/>
                </a:solidFill>
                <a:ea typeface="ヒラギノ角ゴ Pro W3"/>
                <a:cs typeface="ヒラギノ角ゴ Pro W3"/>
              </a:rPr>
              <a:t>Production</a:t>
            </a:r>
            <a:endParaRPr lang="fr-FR" altLang="es-MX" sz="1200" b="1" dirty="0">
              <a:solidFill>
                <a:srgbClr val="7F7F7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249038" y="5373216"/>
            <a:ext cx="1537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fr-FR" altLang="es-MX" sz="1200" b="1" dirty="0" smtClean="0">
                <a:solidFill>
                  <a:srgbClr val="7F7F7F"/>
                </a:solidFill>
                <a:ea typeface="ヒラギノ角ゴ Pro W3"/>
                <a:cs typeface="ヒラギノ角ゴ Pro W3"/>
              </a:rPr>
              <a:t>Gilbert Roberge</a:t>
            </a:r>
          </a:p>
          <a:p>
            <a:pPr algn="ctr"/>
            <a:r>
              <a:rPr lang="fr-FR" altLang="es-MX" sz="1200" b="1" dirty="0" err="1" smtClean="0">
                <a:solidFill>
                  <a:srgbClr val="7F7F7F"/>
                </a:solidFill>
                <a:ea typeface="ヒラギノ角ゴ Pro W3"/>
                <a:cs typeface="ヒラギノ角ゴ Pro W3"/>
              </a:rPr>
              <a:t>Technical</a:t>
            </a:r>
            <a:r>
              <a:rPr lang="fr-FR" altLang="es-MX" sz="1200" b="1" dirty="0" smtClean="0">
                <a:solidFill>
                  <a:srgbClr val="7F7F7F"/>
                </a:solidFill>
                <a:ea typeface="ヒラギノ角ゴ Pro W3"/>
                <a:cs typeface="ヒラギノ角ゴ Pro W3"/>
              </a:rPr>
              <a:t> Support</a:t>
            </a:r>
            <a:endParaRPr lang="fr-FR" altLang="es-MX" sz="1200" b="1" dirty="0">
              <a:solidFill>
                <a:srgbClr val="7F7F7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19063" y="4792270"/>
            <a:ext cx="14494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fr-FR" altLang="es-MX" sz="1200" b="1" dirty="0" smtClean="0">
                <a:solidFill>
                  <a:srgbClr val="7F7F7F"/>
                </a:solidFill>
                <a:ea typeface="ヒラギノ角ゴ Pro W3"/>
                <a:cs typeface="ヒラギノ角ゴ Pro W3"/>
              </a:rPr>
              <a:t>Jean-Noel Poirier</a:t>
            </a:r>
          </a:p>
          <a:p>
            <a:pPr algn="ctr"/>
            <a:r>
              <a:rPr lang="fr-FR" altLang="es-MX" sz="1200" b="1" dirty="0" smtClean="0">
                <a:solidFill>
                  <a:srgbClr val="7F7F7F"/>
                </a:solidFill>
                <a:ea typeface="ヒラギノ角ゴ Pro W3"/>
                <a:cs typeface="ヒラギノ角ゴ Pro W3"/>
              </a:rPr>
              <a:t>Management</a:t>
            </a:r>
            <a:endParaRPr lang="fr-FR" altLang="es-MX" sz="1200" b="1" dirty="0">
              <a:solidFill>
                <a:srgbClr val="7F7F7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399831" y="2996952"/>
            <a:ext cx="17187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fr-FR" altLang="es-MX" sz="1200" b="1" dirty="0" smtClean="0">
                <a:solidFill>
                  <a:srgbClr val="7F7F7F"/>
                </a:solidFill>
                <a:ea typeface="ヒラギノ角ゴ Pro W3"/>
                <a:cs typeface="ヒラギノ角ゴ Pro W3"/>
              </a:rPr>
              <a:t>Leigh </a:t>
            </a:r>
            <a:r>
              <a:rPr lang="fr-FR" altLang="es-MX" sz="1200" b="1" dirty="0" err="1" smtClean="0">
                <a:solidFill>
                  <a:srgbClr val="7F7F7F"/>
                </a:solidFill>
                <a:ea typeface="ヒラギノ角ゴ Pro W3"/>
                <a:cs typeface="ヒラギノ角ゴ Pro W3"/>
              </a:rPr>
              <a:t>Gesick</a:t>
            </a:r>
            <a:endParaRPr lang="fr-FR" altLang="es-MX" sz="1200" b="1" dirty="0" smtClean="0">
              <a:solidFill>
                <a:srgbClr val="7F7F7F"/>
              </a:solidFill>
              <a:ea typeface="ヒラギノ角ゴ Pro W3"/>
              <a:cs typeface="ヒラギノ角ゴ Pro W3"/>
            </a:endParaRPr>
          </a:p>
          <a:p>
            <a:pPr algn="ctr"/>
            <a:r>
              <a:rPr lang="fr-FR" altLang="es-MX" sz="1200" b="1" dirty="0" smtClean="0">
                <a:solidFill>
                  <a:srgbClr val="7F7F7F"/>
                </a:solidFill>
                <a:ea typeface="ヒラギノ角ゴ Pro W3"/>
                <a:cs typeface="ヒラギノ角ゴ Pro W3"/>
              </a:rPr>
              <a:t>Sales / Coordination </a:t>
            </a:r>
            <a:endParaRPr lang="fr-FR" altLang="es-MX" sz="1200" b="1" dirty="0">
              <a:solidFill>
                <a:srgbClr val="7F7F7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002763" y="5386848"/>
            <a:ext cx="21275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fr-FR" altLang="es-MX" sz="1200" b="1" dirty="0" smtClean="0">
                <a:solidFill>
                  <a:srgbClr val="7F7F7F"/>
                </a:solidFill>
                <a:ea typeface="ヒラギノ角ゴ Pro W3"/>
                <a:cs typeface="ヒラギノ角ゴ Pro W3"/>
              </a:rPr>
              <a:t>Michael </a:t>
            </a:r>
            <a:r>
              <a:rPr lang="fr-FR" altLang="es-MX" sz="1200" b="1" dirty="0" err="1" smtClean="0">
                <a:solidFill>
                  <a:srgbClr val="7F7F7F"/>
                </a:solidFill>
                <a:ea typeface="ヒラギノ角ゴ Pro W3"/>
                <a:cs typeface="ヒラギノ角ゴ Pro W3"/>
              </a:rPr>
              <a:t>Gesick</a:t>
            </a:r>
            <a:r>
              <a:rPr lang="fr-FR" altLang="es-MX" sz="1200" b="1" dirty="0" smtClean="0">
                <a:solidFill>
                  <a:srgbClr val="7F7F7F"/>
                </a:solidFill>
                <a:ea typeface="ヒラギノ角ゴ Pro W3"/>
                <a:cs typeface="ヒラギノ角ゴ Pro W3"/>
              </a:rPr>
              <a:t>  </a:t>
            </a:r>
          </a:p>
          <a:p>
            <a:pPr algn="ctr"/>
            <a:r>
              <a:rPr lang="fr-FR" altLang="es-MX" sz="1200" b="1" dirty="0" smtClean="0">
                <a:solidFill>
                  <a:srgbClr val="7F7F7F"/>
                </a:solidFill>
                <a:ea typeface="ヒラギノ角ゴ Pro W3"/>
                <a:cs typeface="ヒラギノ角ゴ Pro W3"/>
              </a:rPr>
              <a:t>Powder </a:t>
            </a:r>
            <a:r>
              <a:rPr lang="fr-FR" altLang="es-MX" sz="1200" b="1" dirty="0" err="1" smtClean="0">
                <a:solidFill>
                  <a:srgbClr val="7F7F7F"/>
                </a:solidFill>
                <a:ea typeface="ヒラギノ角ゴ Pro W3"/>
                <a:cs typeface="ヒラギノ角ゴ Pro W3"/>
              </a:rPr>
              <a:t>Devt</a:t>
            </a:r>
            <a:r>
              <a:rPr lang="fr-FR" altLang="es-MX" sz="1200" b="1" dirty="0" smtClean="0">
                <a:solidFill>
                  <a:srgbClr val="7F7F7F"/>
                </a:solidFill>
                <a:ea typeface="ヒラギノ角ゴ Pro W3"/>
                <a:cs typeface="ヒラギノ角ゴ Pro W3"/>
              </a:rPr>
              <a:t> &amp; Production</a:t>
            </a:r>
            <a:endParaRPr lang="fr-FR" altLang="es-MX" sz="1200" b="1" dirty="0">
              <a:solidFill>
                <a:srgbClr val="7F7F7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6539672" y="5445224"/>
            <a:ext cx="10134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fr-FR" altLang="es-MX" sz="1200" b="1" dirty="0" smtClean="0">
                <a:solidFill>
                  <a:srgbClr val="7F7F7F"/>
                </a:solidFill>
                <a:ea typeface="ヒラギノ角ゴ Pro W3"/>
                <a:cs typeface="ヒラギノ角ゴ Pro W3"/>
              </a:rPr>
              <a:t>Ed Watkins</a:t>
            </a:r>
          </a:p>
          <a:p>
            <a:pPr algn="ctr"/>
            <a:r>
              <a:rPr lang="fr-FR" altLang="es-MX" sz="1200" b="1" dirty="0" smtClean="0">
                <a:solidFill>
                  <a:srgbClr val="7F7F7F"/>
                </a:solidFill>
                <a:ea typeface="ヒラギノ角ゴ Pro W3"/>
                <a:cs typeface="ヒラギノ角ゴ Pro W3"/>
              </a:rPr>
              <a:t>R&amp;D</a:t>
            </a:r>
            <a:endParaRPr lang="fr-FR" altLang="es-MX" sz="1200" b="1" dirty="0">
              <a:solidFill>
                <a:srgbClr val="7F7F7F"/>
              </a:solidFill>
              <a:ea typeface="ヒラギノ角ゴ Pro W3"/>
              <a:cs typeface="ヒラギノ角ゴ Pro W3"/>
            </a:endParaRPr>
          </a:p>
        </p:txBody>
      </p:sp>
      <p:pic>
        <p:nvPicPr>
          <p:cNvPr id="22" name="Picture 19" descr="Americas (orthographic projection)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172878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8" descr="SAM_09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5" b="3"/>
          <a:stretch>
            <a:fillRect/>
          </a:stretch>
        </p:blipFill>
        <p:spPr bwMode="auto">
          <a:xfrm>
            <a:off x="460400" y="3180288"/>
            <a:ext cx="1159272" cy="152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0" descr="SAM_095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"/>
          <a:stretch>
            <a:fillRect/>
          </a:stretch>
        </p:blipFill>
        <p:spPr bwMode="auto">
          <a:xfrm>
            <a:off x="2604819" y="1504130"/>
            <a:ext cx="1181819" cy="149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6" descr="SAM_096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-21"/>
          <a:stretch>
            <a:fillRect/>
          </a:stretch>
        </p:blipFill>
        <p:spPr bwMode="auto">
          <a:xfrm>
            <a:off x="4512994" y="1504130"/>
            <a:ext cx="1211134" cy="1496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1" descr="SAM_095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" b="34"/>
          <a:stretch>
            <a:fillRect/>
          </a:stretch>
        </p:blipFill>
        <p:spPr bwMode="auto">
          <a:xfrm>
            <a:off x="6332541" y="1504130"/>
            <a:ext cx="1161455" cy="145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5" descr="SAM_096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" b="20"/>
          <a:stretch>
            <a:fillRect/>
          </a:stretch>
        </p:blipFill>
        <p:spPr bwMode="auto">
          <a:xfrm>
            <a:off x="2604819" y="3933197"/>
            <a:ext cx="1181819" cy="136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8" descr="SAM_095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" b="-20"/>
          <a:stretch>
            <a:fillRect/>
          </a:stretch>
        </p:blipFill>
        <p:spPr bwMode="auto">
          <a:xfrm>
            <a:off x="6332540" y="3927964"/>
            <a:ext cx="1119780" cy="137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0" descr="SAM_095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" b="-27"/>
          <a:stretch>
            <a:fillRect/>
          </a:stretch>
        </p:blipFill>
        <p:spPr bwMode="auto">
          <a:xfrm>
            <a:off x="4476406" y="3916018"/>
            <a:ext cx="1175714" cy="138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6176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8" descr="fond-ppt-p2-inst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357188" y="214313"/>
            <a:ext cx="6143625" cy="571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 i="1" dirty="0" smtClean="0">
                <a:solidFill>
                  <a:srgbClr val="92D050"/>
                </a:solidFill>
              </a:rPr>
              <a:t>Mexican Team Leaders</a:t>
            </a:r>
            <a:endParaRPr lang="en-US" sz="3200" i="1" dirty="0">
              <a:solidFill>
                <a:srgbClr val="92D050"/>
              </a:solidFill>
            </a:endParaRPr>
          </a:p>
        </p:txBody>
      </p:sp>
      <p:pic>
        <p:nvPicPr>
          <p:cNvPr id="6" name="Picture 2" descr="DSC054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4"/>
          <a:stretch>
            <a:fillRect/>
          </a:stretch>
        </p:blipFill>
        <p:spPr bwMode="auto">
          <a:xfrm>
            <a:off x="4354513" y="1557338"/>
            <a:ext cx="1368425" cy="1314450"/>
          </a:xfrm>
          <a:prstGeom prst="rect">
            <a:avLst/>
          </a:prstGeom>
          <a:noFill/>
          <a:ln w="57150" cmpd="dbl" algn="ctr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095197" y="2871788"/>
            <a:ext cx="18870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fr-FR" altLang="es-MX" sz="1200" b="1" dirty="0">
                <a:solidFill>
                  <a:srgbClr val="7F7F7F"/>
                </a:solidFill>
                <a:ea typeface="ヒラギノ角ゴ Pro W3"/>
                <a:cs typeface="ヒラギノ角ゴ Pro W3"/>
              </a:rPr>
              <a:t>Ana Maria </a:t>
            </a:r>
            <a:r>
              <a:rPr lang="fr-FR" altLang="es-MX" sz="1200" b="1" dirty="0" smtClean="0">
                <a:solidFill>
                  <a:srgbClr val="7F7F7F"/>
                </a:solidFill>
                <a:ea typeface="ヒラギノ角ゴ Pro W3"/>
                <a:cs typeface="ヒラギノ角ゴ Pro W3"/>
              </a:rPr>
              <a:t>MENDOZA</a:t>
            </a:r>
          </a:p>
          <a:p>
            <a:pPr algn="ctr"/>
            <a:r>
              <a:rPr lang="fr-FR" altLang="es-MX" sz="1200" b="1" dirty="0" err="1" smtClean="0">
                <a:solidFill>
                  <a:srgbClr val="7F7F7F"/>
                </a:solidFill>
                <a:ea typeface="ヒラギノ角ゴ Pro W3"/>
                <a:cs typeface="ヒラギノ角ゴ Pro W3"/>
              </a:rPr>
              <a:t>Materials</a:t>
            </a:r>
            <a:r>
              <a:rPr lang="fr-FR" altLang="es-MX" sz="1200" b="1" dirty="0" smtClean="0">
                <a:solidFill>
                  <a:srgbClr val="7F7F7F"/>
                </a:solidFill>
                <a:ea typeface="ヒラギノ角ゴ Pro W3"/>
                <a:cs typeface="ヒラギノ角ゴ Pro W3"/>
              </a:rPr>
              <a:t> and </a:t>
            </a:r>
            <a:r>
              <a:rPr lang="fr-FR" altLang="es-MX" sz="1200" b="1" dirty="0" err="1" smtClean="0">
                <a:solidFill>
                  <a:srgbClr val="7F7F7F"/>
                </a:solidFill>
                <a:ea typeface="ヒラギノ角ゴ Pro W3"/>
                <a:cs typeface="ヒラギノ角ゴ Pro W3"/>
              </a:rPr>
              <a:t>Logistics</a:t>
            </a:r>
            <a:endParaRPr lang="fr-FR" altLang="es-MX" sz="1200" b="1" dirty="0">
              <a:solidFill>
                <a:srgbClr val="7F7F7F"/>
              </a:solidFill>
              <a:ea typeface="ヒラギノ角ゴ Pro W3"/>
              <a:cs typeface="ヒラギノ角ゴ Pro W3"/>
            </a:endParaRPr>
          </a:p>
        </p:txBody>
      </p:sp>
      <p:pic>
        <p:nvPicPr>
          <p:cNvPr id="8" name="Picture 4" descr="Imagen 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" b="-5"/>
          <a:stretch>
            <a:fillRect/>
          </a:stretch>
        </p:blipFill>
        <p:spPr bwMode="auto">
          <a:xfrm>
            <a:off x="6407150" y="1557338"/>
            <a:ext cx="1084263" cy="1438275"/>
          </a:xfrm>
          <a:prstGeom prst="rect">
            <a:avLst/>
          </a:prstGeom>
          <a:noFill/>
          <a:ln w="57150" cmpd="dbl" algn="ctr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219754" y="2996952"/>
            <a:ext cx="14590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fr-FR" altLang="es-MX" sz="1200" b="1" dirty="0">
                <a:solidFill>
                  <a:srgbClr val="7F7F7F"/>
                </a:solidFill>
                <a:ea typeface="ヒラギノ角ゴ Pro W3"/>
                <a:cs typeface="ヒラギノ角ゴ Pro W3"/>
              </a:rPr>
              <a:t>Diana </a:t>
            </a:r>
            <a:r>
              <a:rPr lang="fr-FR" altLang="es-MX" sz="1200" b="1" dirty="0" smtClean="0">
                <a:solidFill>
                  <a:srgbClr val="7F7F7F"/>
                </a:solidFill>
                <a:ea typeface="ヒラギノ角ゴ Pro W3"/>
                <a:cs typeface="ヒラギノ角ゴ Pro W3"/>
              </a:rPr>
              <a:t>QUINTERO</a:t>
            </a:r>
          </a:p>
          <a:p>
            <a:pPr algn="ctr"/>
            <a:r>
              <a:rPr lang="fr-FR" altLang="es-MX" sz="1200" b="1" dirty="0" smtClean="0">
                <a:solidFill>
                  <a:srgbClr val="7F7F7F"/>
                </a:solidFill>
                <a:ea typeface="ヒラギノ角ゴ Pro W3"/>
                <a:cs typeface="ヒラギノ角ゴ Pro W3"/>
              </a:rPr>
              <a:t>Operations</a:t>
            </a:r>
            <a:endParaRPr lang="fr-FR" altLang="es-MX" sz="1200" b="1" dirty="0">
              <a:solidFill>
                <a:srgbClr val="7F7F7F"/>
              </a:solidFill>
              <a:ea typeface="ヒラギノ角ゴ Pro W3"/>
              <a:cs typeface="ヒラギノ角ゴ Pro W3"/>
            </a:endParaRPr>
          </a:p>
        </p:txBody>
      </p:sp>
      <p:pic>
        <p:nvPicPr>
          <p:cNvPr id="11" name="Picture 7" descr="DSC053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04" r="-31" b="17142"/>
          <a:stretch>
            <a:fillRect/>
          </a:stretch>
        </p:blipFill>
        <p:spPr bwMode="auto">
          <a:xfrm>
            <a:off x="2339975" y="3992072"/>
            <a:ext cx="1439863" cy="1309136"/>
          </a:xfrm>
          <a:prstGeom prst="rect">
            <a:avLst/>
          </a:prstGeom>
          <a:noFill/>
          <a:ln w="57150" cmpd="dbl" algn="ctr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249038" y="5373216"/>
            <a:ext cx="1537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fr-FR" altLang="es-MX" sz="1200" b="1" dirty="0">
                <a:solidFill>
                  <a:srgbClr val="7F7F7F"/>
                </a:solidFill>
                <a:ea typeface="ヒラギノ角ゴ Pro W3"/>
                <a:cs typeface="ヒラギノ角ゴ Pro W3"/>
              </a:rPr>
              <a:t>Gabriel </a:t>
            </a:r>
            <a:r>
              <a:rPr lang="fr-FR" altLang="es-MX" sz="1200" b="1" dirty="0" smtClean="0">
                <a:solidFill>
                  <a:srgbClr val="7F7F7F"/>
                </a:solidFill>
                <a:ea typeface="ヒラギノ角ゴ Pro W3"/>
                <a:cs typeface="ヒラギノ角ゴ Pro W3"/>
              </a:rPr>
              <a:t>GUTIEREZ</a:t>
            </a:r>
          </a:p>
          <a:p>
            <a:pPr algn="ctr"/>
            <a:r>
              <a:rPr lang="fr-FR" altLang="es-MX" sz="1200" b="1" dirty="0" err="1" smtClean="0">
                <a:solidFill>
                  <a:srgbClr val="7F7F7F"/>
                </a:solidFill>
                <a:ea typeface="ヒラギノ角ゴ Pro W3"/>
                <a:cs typeface="ヒラギノ角ゴ Pro W3"/>
              </a:rPr>
              <a:t>Technical</a:t>
            </a:r>
            <a:r>
              <a:rPr lang="fr-FR" altLang="es-MX" sz="1200" b="1" dirty="0" smtClean="0">
                <a:solidFill>
                  <a:srgbClr val="7F7F7F"/>
                </a:solidFill>
                <a:ea typeface="ヒラギノ角ゴ Pro W3"/>
                <a:cs typeface="ヒラギノ角ゴ Pro W3"/>
              </a:rPr>
              <a:t> Support</a:t>
            </a:r>
            <a:endParaRPr lang="fr-FR" altLang="es-MX" sz="1200" b="1" dirty="0">
              <a:solidFill>
                <a:srgbClr val="7F7F7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62958" y="4792270"/>
            <a:ext cx="15616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fr-FR" altLang="es-MX" sz="1200" b="1" dirty="0">
                <a:solidFill>
                  <a:srgbClr val="7F7F7F"/>
                </a:solidFill>
                <a:ea typeface="ヒラギノ角ゴ Pro W3"/>
                <a:cs typeface="ヒラギノ角ゴ Pro W3"/>
              </a:rPr>
              <a:t>Rodrigo </a:t>
            </a:r>
            <a:r>
              <a:rPr lang="fr-FR" altLang="es-MX" sz="1200" b="1" dirty="0" smtClean="0">
                <a:solidFill>
                  <a:srgbClr val="7F7F7F"/>
                </a:solidFill>
                <a:ea typeface="ヒラギノ角ゴ Pro W3"/>
                <a:cs typeface="ヒラギノ角ゴ Pro W3"/>
              </a:rPr>
              <a:t>SANCHEZ</a:t>
            </a:r>
          </a:p>
          <a:p>
            <a:pPr algn="ctr"/>
            <a:r>
              <a:rPr lang="fr-FR" altLang="es-MX" sz="1200" b="1" dirty="0" smtClean="0">
                <a:solidFill>
                  <a:srgbClr val="7F7F7F"/>
                </a:solidFill>
                <a:ea typeface="ヒラギノ角ゴ Pro W3"/>
                <a:cs typeface="ヒラギノ角ゴ Pro W3"/>
              </a:rPr>
              <a:t>Management</a:t>
            </a:r>
            <a:endParaRPr lang="fr-FR" altLang="es-MX" sz="1200" b="1" dirty="0">
              <a:solidFill>
                <a:srgbClr val="7F7F7F"/>
              </a:solidFill>
              <a:ea typeface="ヒラギノ角ゴ Pro W3"/>
              <a:cs typeface="ヒラギノ角ゴ Pro W3"/>
            </a:endParaRPr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0"/>
            <a:ext cx="1030288" cy="1308100"/>
          </a:xfrm>
          <a:prstGeom prst="rect">
            <a:avLst/>
          </a:prstGeom>
          <a:noFill/>
          <a:ln w="57150" cmpd="dbl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522456" y="2996952"/>
            <a:ext cx="14734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fr-FR" altLang="es-MX" sz="1200" b="1" dirty="0" err="1" smtClean="0">
                <a:solidFill>
                  <a:srgbClr val="7F7F7F"/>
                </a:solidFill>
                <a:ea typeface="ヒラギノ角ゴ Pro W3"/>
                <a:cs typeface="ヒラギノ角ゴ Pro W3"/>
              </a:rPr>
              <a:t>Rossy</a:t>
            </a:r>
            <a:r>
              <a:rPr lang="fr-FR" altLang="es-MX" sz="1200" b="1" dirty="0" smtClean="0">
                <a:solidFill>
                  <a:srgbClr val="7F7F7F"/>
                </a:solidFill>
                <a:ea typeface="ヒラギノ角ゴ Pro W3"/>
                <a:cs typeface="ヒラギノ角ゴ Pro W3"/>
              </a:rPr>
              <a:t> Hernandez</a:t>
            </a:r>
          </a:p>
          <a:p>
            <a:pPr algn="ctr"/>
            <a:r>
              <a:rPr lang="fr-FR" altLang="es-MX" sz="1200" b="1" dirty="0" smtClean="0">
                <a:solidFill>
                  <a:srgbClr val="7F7F7F"/>
                </a:solidFill>
                <a:ea typeface="ヒラギノ角ゴ Pro W3"/>
                <a:cs typeface="ヒラギノ角ゴ Pro W3"/>
              </a:rPr>
              <a:t>Marketing</a:t>
            </a:r>
            <a:endParaRPr lang="fr-FR" altLang="es-MX" sz="1200" b="1" dirty="0">
              <a:solidFill>
                <a:srgbClr val="7F7F7F"/>
              </a:solidFill>
              <a:ea typeface="ヒラギノ角ゴ Pro W3"/>
              <a:cs typeface="ヒラギノ角ゴ Pro W3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3965575"/>
            <a:ext cx="1130300" cy="1384300"/>
          </a:xfrm>
          <a:prstGeom prst="rect">
            <a:avLst/>
          </a:prstGeom>
          <a:noFill/>
          <a:ln w="57150" cmpd="dbl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298514" y="5386848"/>
            <a:ext cx="15359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fr-FR" altLang="es-MX" sz="1200" b="1" dirty="0" err="1">
                <a:solidFill>
                  <a:srgbClr val="7F7F7F"/>
                </a:solidFill>
                <a:ea typeface="ヒラギノ角ゴ Pro W3"/>
                <a:cs typeface="ヒラギノ角ゴ Pro W3"/>
              </a:rPr>
              <a:t>Marisol</a:t>
            </a:r>
            <a:r>
              <a:rPr lang="fr-FR" altLang="es-MX" sz="1200" b="1" dirty="0">
                <a:solidFill>
                  <a:srgbClr val="7F7F7F"/>
                </a:solidFill>
                <a:ea typeface="ヒラギノ角ゴ Pro W3"/>
                <a:cs typeface="ヒラギノ角ゴ Pro W3"/>
              </a:rPr>
              <a:t> </a:t>
            </a:r>
            <a:r>
              <a:rPr lang="fr-FR" altLang="es-MX" sz="1200" b="1" dirty="0" smtClean="0">
                <a:solidFill>
                  <a:srgbClr val="7F7F7F"/>
                </a:solidFill>
                <a:ea typeface="ヒラギノ角ゴ Pro W3"/>
                <a:cs typeface="ヒラギノ角ゴ Pro W3"/>
              </a:rPr>
              <a:t>MORALES</a:t>
            </a:r>
          </a:p>
          <a:p>
            <a:pPr algn="ctr"/>
            <a:r>
              <a:rPr lang="fr-FR" altLang="es-MX" sz="1200" b="1" dirty="0" err="1" smtClean="0">
                <a:solidFill>
                  <a:srgbClr val="7F7F7F"/>
                </a:solidFill>
                <a:ea typeface="ヒラギノ角ゴ Pro W3"/>
                <a:cs typeface="ヒラギノ角ゴ Pro W3"/>
              </a:rPr>
              <a:t>Quality</a:t>
            </a:r>
            <a:endParaRPr lang="fr-FR" altLang="es-MX" sz="1200" b="1" dirty="0">
              <a:solidFill>
                <a:srgbClr val="7F7F7F"/>
              </a:solidFill>
              <a:ea typeface="ヒラギノ角ゴ Pro W3"/>
              <a:cs typeface="ヒラギノ角ゴ Pro W3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65575"/>
            <a:ext cx="1200150" cy="1403350"/>
          </a:xfrm>
          <a:prstGeom prst="rect">
            <a:avLst/>
          </a:prstGeom>
          <a:noFill/>
          <a:ln w="57150" cmpd="dbl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6304834" y="5445224"/>
            <a:ext cx="14830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fr-FR" altLang="es-MX" sz="1200" b="1" dirty="0">
                <a:solidFill>
                  <a:srgbClr val="7F7F7F"/>
                </a:solidFill>
                <a:ea typeface="ヒラギノ角ゴ Pro W3"/>
                <a:cs typeface="ヒラギノ角ゴ Pro W3"/>
              </a:rPr>
              <a:t>Pedro </a:t>
            </a:r>
            <a:r>
              <a:rPr lang="fr-FR" altLang="es-MX" sz="1200" b="1" dirty="0" smtClean="0">
                <a:solidFill>
                  <a:srgbClr val="7F7F7F"/>
                </a:solidFill>
                <a:ea typeface="ヒラギノ角ゴ Pro W3"/>
                <a:cs typeface="ヒラギノ角ゴ Pro W3"/>
              </a:rPr>
              <a:t>BRAMBILA</a:t>
            </a:r>
          </a:p>
          <a:p>
            <a:pPr algn="ctr"/>
            <a:r>
              <a:rPr lang="fr-FR" altLang="es-MX" sz="1200" b="1" dirty="0" err="1" smtClean="0">
                <a:solidFill>
                  <a:srgbClr val="7F7F7F"/>
                </a:solidFill>
                <a:ea typeface="ヒラギノ角ゴ Pro W3"/>
                <a:cs typeface="ヒラギノ角ゴ Pro W3"/>
              </a:rPr>
              <a:t>Manufacturing</a:t>
            </a:r>
            <a:endParaRPr lang="fr-FR" altLang="es-MX" sz="1200" b="1" dirty="0">
              <a:solidFill>
                <a:srgbClr val="7F7F7F"/>
              </a:solidFill>
              <a:ea typeface="ヒラギノ角ゴ Pro W3"/>
              <a:cs typeface="ヒラギノ角ゴ Pro W3"/>
            </a:endParaRPr>
          </a:p>
        </p:txBody>
      </p:sp>
      <p:pic>
        <p:nvPicPr>
          <p:cNvPr id="22" name="Picture 19" descr="Americas (orthographic projection).sv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172878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33" y="1557076"/>
            <a:ext cx="1138206" cy="1343287"/>
          </a:xfrm>
          <a:prstGeom prst="rect">
            <a:avLst/>
          </a:prstGeom>
          <a:ln w="57150" cmpd="dbl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86387142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8" descr="fond-ppt-p2-inst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2300" y="1412875"/>
            <a:ext cx="1311275" cy="352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1747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4005263"/>
            <a:ext cx="801687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1748" name="Picture 18" descr="b109_Schneid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8" y="1125538"/>
            <a:ext cx="1763712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20" descr="Magneti_Marelli-logo-AC13EF467F-seek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0425" y="2708275"/>
            <a:ext cx="944563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22" descr="flextronics_logo1"/>
          <p:cNvPicPr>
            <a:picLocks noChangeAspect="1" noChangeArrowheads="1"/>
          </p:cNvPicPr>
          <p:nvPr/>
        </p:nvPicPr>
        <p:blipFill>
          <a:blip r:embed="rId7"/>
          <a:srcRect t="18384" b="26666"/>
          <a:stretch>
            <a:fillRect/>
          </a:stretch>
        </p:blipFill>
        <p:spPr bwMode="auto">
          <a:xfrm>
            <a:off x="7308850" y="2565400"/>
            <a:ext cx="14398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24" descr="continenta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35150" y="1916113"/>
            <a:ext cx="1081088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825" y="3284538"/>
            <a:ext cx="73977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1753" name="Picture 13" descr="b55_airbu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59113" y="1916113"/>
            <a:ext cx="6858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22" descr="Boeing_logo-blue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40088" y="4652963"/>
            <a:ext cx="1270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28" descr="logo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132138" y="4076700"/>
            <a:ext cx="1385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32" descr="eads_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580063" y="5516563"/>
            <a:ext cx="665162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4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95288" y="3860800"/>
            <a:ext cx="565150" cy="26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1758" name="Picture 49" descr="54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619250" y="5589588"/>
            <a:ext cx="865188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9" name="Picture 52" descr="b54_ABB%20LOGO%20300dpi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172450" y="4221163"/>
            <a:ext cx="6302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0" name="Picture 17" descr="logo-en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500563" y="2997200"/>
            <a:ext cx="11811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1" name="Picture 18" descr="356a8b9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716463" y="3716338"/>
            <a:ext cx="952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2" name="Picture 19" descr="Technicolor_logo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430838" y="1381126"/>
            <a:ext cx="116205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3" name="Picture 13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95288" y="2420938"/>
            <a:ext cx="915987" cy="282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1764" name="AutoShape 22" descr="Z"/>
          <p:cNvSpPr>
            <a:spLocks noChangeAspect="1" noChangeArrowheads="1"/>
          </p:cNvSpPr>
          <p:nvPr/>
        </p:nvSpPr>
        <p:spPr bwMode="auto">
          <a:xfrm>
            <a:off x="3771900" y="3128963"/>
            <a:ext cx="16002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1765" name="AutoShape 23" descr="Z"/>
          <p:cNvSpPr>
            <a:spLocks noChangeAspect="1" noChangeArrowheads="1"/>
          </p:cNvSpPr>
          <p:nvPr/>
        </p:nvSpPr>
        <p:spPr bwMode="auto">
          <a:xfrm>
            <a:off x="3779838" y="3141663"/>
            <a:ext cx="16002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31766" name="Picture 24" descr="imagesCA7Q260G"/>
          <p:cNvPicPr>
            <a:picLocks noChangeAspect="1" noChangeArrowheads="1"/>
          </p:cNvPicPr>
          <p:nvPr/>
        </p:nvPicPr>
        <p:blipFill>
          <a:blip r:embed="rId21">
            <a:lum contrast="20000"/>
          </a:blip>
          <a:srcRect/>
          <a:stretch>
            <a:fillRect/>
          </a:stretch>
        </p:blipFill>
        <p:spPr bwMode="auto">
          <a:xfrm>
            <a:off x="2555875" y="2924175"/>
            <a:ext cx="143986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7" name="Picture 25" descr="201231912194118904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331913" y="4149725"/>
            <a:ext cx="865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9" name="Picture 5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3275013" y="1268413"/>
            <a:ext cx="1728787" cy="442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1770" name="Picture 28" descr="Home">
            <a:hlinkClick r:id="rId24" tooltip="Home"/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276600" y="5084763"/>
            <a:ext cx="11557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1" name="Picture 29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5795963" y="4221163"/>
            <a:ext cx="8334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2" name="Picture 30" descr="Jiangsu-Wenrun-Optoelectronic-Co-Ltd-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323850" y="4221163"/>
            <a:ext cx="7635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3" name="Picture 31" descr="toolsgroup-el-grupo-ikor-apuesta-por-toolsgroup-logotipo-de-grupo-ikor-347381-FGR"/>
          <p:cNvPicPr>
            <a:picLocks noChangeAspect="1" noChangeArrowheads="1"/>
          </p:cNvPicPr>
          <p:nvPr/>
        </p:nvPicPr>
        <p:blipFill>
          <a:blip r:embed="rId28"/>
          <a:srcRect r="75"/>
          <a:stretch>
            <a:fillRect/>
          </a:stretch>
        </p:blipFill>
        <p:spPr bwMode="auto">
          <a:xfrm>
            <a:off x="1331913" y="2997200"/>
            <a:ext cx="86518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74" name="Rectangle 32">
            <a:hlinkClick r:id="rId29" tooltip="Radiall - Our most important connection is with you"/>
          </p:cNvPr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pic>
        <p:nvPicPr>
          <p:cNvPr id="31775" name="Picture 33" descr="l_radiall-cables"/>
          <p:cNvPicPr>
            <a:picLocks noChangeAspect="1" noChangeArrowheads="1"/>
          </p:cNvPicPr>
          <p:nvPr/>
        </p:nvPicPr>
        <p:blipFill>
          <a:blip r:embed="rId30"/>
          <a:srcRect b="259"/>
          <a:stretch>
            <a:fillRect/>
          </a:stretch>
        </p:blipFill>
        <p:spPr bwMode="auto">
          <a:xfrm>
            <a:off x="2916238" y="3519488"/>
            <a:ext cx="1449387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6" name="Picture 34" descr="ANd9GcTjavZMmEu3Xbb5CDZXgJ8h0r7DjHgdsnSNQSExwf9c9dM_avKP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5076825" y="5076825"/>
            <a:ext cx="1477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7" name="Picture 35" descr="AFG logo">
            <a:hlinkClick r:id="rId32"/>
          </p:cNvPr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5867400" y="3716338"/>
            <a:ext cx="16002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8" name="Picture 36" descr="ANd9GcQX_Qso4UvivEXauT0IotqSdeYPJYatg2RCPXMfl_7A0vQeIowd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7308850" y="5821363"/>
            <a:ext cx="17272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9" name="Picture 37" descr="vincotech_logo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1258888" y="3573463"/>
            <a:ext cx="115728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80" name="Picture 38" descr="ab mikro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4716463" y="4292600"/>
            <a:ext cx="7143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81" name="Picture 39"/>
          <p:cNvPicPr>
            <a:picLocks noChangeAspect="1" noChangeArrowheads="1"/>
          </p:cNvPicPr>
          <p:nvPr/>
        </p:nvPicPr>
        <p:blipFill>
          <a:blip r:embed="rId37"/>
          <a:srcRect r="-227" b="-6"/>
          <a:stretch>
            <a:fillRect/>
          </a:stretch>
        </p:blipFill>
        <p:spPr bwMode="auto">
          <a:xfrm>
            <a:off x="755650" y="4941888"/>
            <a:ext cx="10795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82" name="Picture 40" descr="ACTIA Automotive Official Web Site">
            <a:hlinkClick r:id="rId38"/>
          </p:cNvPr>
          <p:cNvPicPr>
            <a:picLocks noChangeAspect="1" noChangeArrowheads="1"/>
          </p:cNvPicPr>
          <p:nvPr/>
        </p:nvPicPr>
        <p:blipFill>
          <a:blip r:embed="rId39"/>
          <a:srcRect r="211"/>
          <a:stretch>
            <a:fillRect/>
          </a:stretch>
        </p:blipFill>
        <p:spPr bwMode="auto">
          <a:xfrm>
            <a:off x="2124075" y="4868863"/>
            <a:ext cx="936625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83" name="Picture 41"/>
          <p:cNvPicPr>
            <a:picLocks noChangeAspect="1" noChangeArrowheads="1"/>
          </p:cNvPicPr>
          <p:nvPr/>
        </p:nvPicPr>
        <p:blipFill>
          <a:blip r:embed="rId40"/>
          <a:srcRect r="95" b="652"/>
          <a:stretch>
            <a:fillRect/>
          </a:stretch>
        </p:blipFill>
        <p:spPr bwMode="auto">
          <a:xfrm>
            <a:off x="2627313" y="5734050"/>
            <a:ext cx="10080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84" name="Picture 42"/>
          <p:cNvPicPr>
            <a:picLocks noChangeAspect="1" noChangeArrowheads="1"/>
          </p:cNvPicPr>
          <p:nvPr/>
        </p:nvPicPr>
        <p:blipFill>
          <a:blip r:embed="rId41"/>
          <a:srcRect r="2" b="-171"/>
          <a:stretch>
            <a:fillRect/>
          </a:stretch>
        </p:blipFill>
        <p:spPr bwMode="auto">
          <a:xfrm>
            <a:off x="6659563" y="4797425"/>
            <a:ext cx="100806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85" name="Picture 43" descr="eolane">
            <a:hlinkClick r:id="rId42"/>
          </p:cNvPr>
          <p:cNvPicPr>
            <a:picLocks noChangeAspect="1" noChangeArrowheads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7019925" y="4195763"/>
            <a:ext cx="92392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86" name="AutoShape 44" descr="2Q=="/>
          <p:cNvSpPr>
            <a:spLocks noChangeAspect="1" noChangeArrowheads="1"/>
          </p:cNvSpPr>
          <p:nvPr/>
        </p:nvSpPr>
        <p:spPr bwMode="auto">
          <a:xfrm>
            <a:off x="3492500" y="23495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31787" name="Picture 45" descr="microsemi"/>
          <p:cNvPicPr>
            <a:picLocks noChangeAspect="1" noChangeArrowheads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7524750" y="5300663"/>
            <a:ext cx="14224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88" name="Picture 46" descr="lacroix"/>
          <p:cNvPicPr>
            <a:picLocks noChangeAspect="1" noChangeArrowheads="1"/>
          </p:cNvPicPr>
          <p:nvPr/>
        </p:nvPicPr>
        <p:blipFill>
          <a:blip r:embed="rId45"/>
          <a:srcRect/>
          <a:stretch>
            <a:fillRect/>
          </a:stretch>
        </p:blipFill>
        <p:spPr bwMode="auto">
          <a:xfrm>
            <a:off x="7740650" y="4724400"/>
            <a:ext cx="1262063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89" name="Picture 47" descr="escatec"/>
          <p:cNvPicPr>
            <a:picLocks noChangeAspect="1" noChangeArrowheads="1"/>
          </p:cNvPicPr>
          <p:nvPr/>
        </p:nvPicPr>
        <p:blipFill>
          <a:blip r:embed="rId46"/>
          <a:srcRect b="574"/>
          <a:stretch>
            <a:fillRect/>
          </a:stretch>
        </p:blipFill>
        <p:spPr bwMode="auto">
          <a:xfrm>
            <a:off x="3779838" y="5805488"/>
            <a:ext cx="1665287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90" name="Picture 48" descr="foxconn"/>
          <p:cNvPicPr>
            <a:picLocks noChangeAspect="1" noChangeArrowheads="1"/>
          </p:cNvPicPr>
          <p:nvPr/>
        </p:nvPicPr>
        <p:blipFill>
          <a:blip r:embed="rId47"/>
          <a:srcRect b="-832"/>
          <a:stretch>
            <a:fillRect/>
          </a:stretch>
        </p:blipFill>
        <p:spPr bwMode="auto">
          <a:xfrm>
            <a:off x="6423381" y="2023186"/>
            <a:ext cx="1511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91" name="Picture 49" descr="GE"/>
          <p:cNvPicPr>
            <a:picLocks noChangeAspect="1" noChangeArrowheads="1"/>
          </p:cNvPicPr>
          <p:nvPr/>
        </p:nvPicPr>
        <p:blipFill>
          <a:blip r:embed="rId48"/>
          <a:srcRect/>
          <a:stretch>
            <a:fillRect/>
          </a:stretch>
        </p:blipFill>
        <p:spPr bwMode="auto">
          <a:xfrm>
            <a:off x="6443663" y="5516563"/>
            <a:ext cx="6794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92" name="Picture 50" descr="logo">
            <a:hlinkClick r:id="rId49"/>
          </p:cNvPr>
          <p:cNvPicPr>
            <a:picLocks noChangeAspect="1" noChangeArrowheads="1"/>
          </p:cNvPicPr>
          <p:nvPr/>
        </p:nvPicPr>
        <p:blipFill>
          <a:blip r:embed="rId50"/>
          <a:srcRect b="237"/>
          <a:stretch>
            <a:fillRect/>
          </a:stretch>
        </p:blipFill>
        <p:spPr bwMode="auto">
          <a:xfrm>
            <a:off x="3348038" y="2565400"/>
            <a:ext cx="89852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93" name="AutoShape 51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31794" name="Picture 52" descr="taditel"/>
          <p:cNvPicPr>
            <a:picLocks noChangeAspect="1" noChangeArrowheads="1"/>
          </p:cNvPicPr>
          <p:nvPr/>
        </p:nvPicPr>
        <p:blipFill>
          <a:blip r:embed="rId51"/>
          <a:srcRect b="-2"/>
          <a:stretch>
            <a:fillRect/>
          </a:stretch>
        </p:blipFill>
        <p:spPr bwMode="auto">
          <a:xfrm>
            <a:off x="5580063" y="2349500"/>
            <a:ext cx="106045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95" name="Picture 53"/>
          <p:cNvPicPr>
            <a:picLocks noChangeAspect="1" noChangeArrowheads="1"/>
          </p:cNvPicPr>
          <p:nvPr/>
        </p:nvPicPr>
        <p:blipFill>
          <a:blip r:embed="rId52"/>
          <a:srcRect r="122" b="-728"/>
          <a:stretch>
            <a:fillRect/>
          </a:stretch>
        </p:blipFill>
        <p:spPr bwMode="auto">
          <a:xfrm>
            <a:off x="7164388" y="3068638"/>
            <a:ext cx="15843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96" name="Picture 54" descr="logo Measurement TE"/>
          <p:cNvPicPr>
            <a:picLocks noChangeAspect="1" noChangeArrowheads="1"/>
          </p:cNvPicPr>
          <p:nvPr/>
        </p:nvPicPr>
        <p:blipFill>
          <a:blip r:embed="rId53"/>
          <a:srcRect/>
          <a:stretch>
            <a:fillRect/>
          </a:stretch>
        </p:blipFill>
        <p:spPr bwMode="auto">
          <a:xfrm>
            <a:off x="7740650" y="3644900"/>
            <a:ext cx="12112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97" name="Picture 55"/>
          <p:cNvPicPr>
            <a:picLocks noChangeAspect="1" noChangeArrowheads="1"/>
          </p:cNvPicPr>
          <p:nvPr/>
        </p:nvPicPr>
        <p:blipFill>
          <a:blip r:embed="rId54" cstate="print"/>
          <a:srcRect l="8296" t="10829" r="66240" b="82291"/>
          <a:stretch>
            <a:fillRect/>
          </a:stretch>
        </p:blipFill>
        <p:spPr bwMode="auto">
          <a:xfrm>
            <a:off x="7451725" y="2420938"/>
            <a:ext cx="1152525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98" name="AutoShape 56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31799" name="Picture 57" descr="huawei-live"/>
          <p:cNvPicPr>
            <a:picLocks noChangeAspect="1" noChangeArrowheads="1"/>
          </p:cNvPicPr>
          <p:nvPr/>
        </p:nvPicPr>
        <p:blipFill>
          <a:blip r:embed="rId55" cstate="print"/>
          <a:srcRect/>
          <a:stretch>
            <a:fillRect/>
          </a:stretch>
        </p:blipFill>
        <p:spPr bwMode="auto">
          <a:xfrm>
            <a:off x="4357687" y="1711325"/>
            <a:ext cx="6461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00" name="Rectangle 2"/>
          <p:cNvSpPr>
            <a:spLocks noChangeArrowheads="1"/>
          </p:cNvSpPr>
          <p:nvPr/>
        </p:nvSpPr>
        <p:spPr bwMode="auto">
          <a:xfrm>
            <a:off x="357188" y="214313"/>
            <a:ext cx="6143625" cy="571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i="1" dirty="0">
                <a:solidFill>
                  <a:srgbClr val="92D050"/>
                </a:solidFill>
                <a:latin typeface="+mj-lt"/>
              </a:rPr>
              <a:t>Some customer references</a:t>
            </a:r>
            <a:endParaRPr lang="en-US" sz="4000" i="1" dirty="0">
              <a:solidFill>
                <a:srgbClr val="92D050"/>
              </a:solidFill>
              <a:latin typeface="+mj-lt"/>
            </a:endParaRPr>
          </a:p>
        </p:txBody>
      </p:sp>
      <p:pic>
        <p:nvPicPr>
          <p:cNvPr id="31801" name="Picture 8"/>
          <p:cNvPicPr>
            <a:picLocks noChangeAspect="1" noChangeArrowheads="1"/>
          </p:cNvPicPr>
          <p:nvPr/>
        </p:nvPicPr>
        <p:blipFill>
          <a:blip r:embed="rId56"/>
          <a:srcRect/>
          <a:stretch>
            <a:fillRect/>
          </a:stretch>
        </p:blipFill>
        <p:spPr bwMode="auto">
          <a:xfrm>
            <a:off x="4500563" y="2492375"/>
            <a:ext cx="976312" cy="239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708972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fond-ppt-dernie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4" descr="twitter-ic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5876925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1476375" y="5876925"/>
            <a:ext cx="61198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@Inventec_BUEL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www.inventec.dehon.com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8" descr="fond-ppt-p2-inst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2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9388" y="260350"/>
            <a:ext cx="4304383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smtClean="0">
                <a:latin typeface="Arial "/>
                <a:ea typeface="ヒラギノ角ゴ Pro W3"/>
                <a:cs typeface="ヒラギノ角ゴ Pro W3"/>
              </a:rPr>
              <a:t>Applications and products</a:t>
            </a:r>
            <a:endParaRPr lang="es-MX" altLang="en-US" sz="2800" dirty="0">
              <a:latin typeface="Arial "/>
              <a:ea typeface="ヒラギノ角ゴ Pro W3"/>
              <a:cs typeface="ヒラギノ角ゴ Pro W3"/>
            </a:endParaRPr>
          </a:p>
        </p:txBody>
      </p:sp>
      <p:pic>
        <p:nvPicPr>
          <p:cNvPr id="8196" name="Picture 4" descr="C:\Users\PDUCHI\Pictures\Mars2014\20140129_1502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18" y="5157192"/>
            <a:ext cx="1605569" cy="108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PDUCHI\Pictures\Mars2014\20140129_1429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59564"/>
            <a:ext cx="1608005" cy="108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087" y="5157192"/>
            <a:ext cx="1640506" cy="108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C:\Users\PDUCHI\Pictures\Mars2014\20131217_1519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593" y="5157192"/>
            <a:ext cx="1560347" cy="108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PDUCHI\Pictures\Mars2014\20140305_0927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918" y="5159564"/>
            <a:ext cx="1557184" cy="108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PDUCHI\Pictures\Mars2014\20140305_09283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297" y="5159564"/>
            <a:ext cx="1557184" cy="108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512" y="1124743"/>
            <a:ext cx="8640960" cy="399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3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8" descr="fond-ppt-p2-inst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2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79388" y="260350"/>
            <a:ext cx="3204723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smtClean="0">
                <a:latin typeface="Arial "/>
                <a:ea typeface="ヒラギノ角ゴ Pro W3"/>
                <a:cs typeface="ヒラギノ角ゴ Pro W3"/>
              </a:rPr>
              <a:t>Precision cleaning </a:t>
            </a:r>
            <a:endParaRPr lang="es-MX" altLang="en-US" sz="2800" dirty="0">
              <a:latin typeface="Arial "/>
              <a:ea typeface="ヒラギノ角ゴ Pro W3"/>
              <a:cs typeface="ヒラギノ角ゴ Pro W3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2369" y="1596856"/>
            <a:ext cx="77040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arenR"/>
              <a:defRPr/>
            </a:pPr>
            <a:r>
              <a:rPr lang="en-US" dirty="0" smtClean="0"/>
              <a:t>Solvency power</a:t>
            </a:r>
          </a:p>
          <a:p>
            <a:pPr marL="457200" indent="-457200">
              <a:buAutoNum type="arabicParenR"/>
              <a:defRPr/>
            </a:pPr>
            <a:endParaRPr lang="en-US" sz="2400" dirty="0"/>
          </a:p>
          <a:p>
            <a:pPr marL="457200" indent="-457200">
              <a:buAutoNum type="arabicParenR"/>
              <a:defRPr/>
            </a:pPr>
            <a:r>
              <a:rPr lang="en-US" dirty="0" smtClean="0"/>
              <a:t>Wetting power</a:t>
            </a:r>
          </a:p>
          <a:p>
            <a:pPr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11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8" descr="fond-ppt-p2-inst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501"/>
            <a:ext cx="9144000" cy="6870700"/>
          </a:xfrm>
          <a:prstGeom prst="rect">
            <a:avLst/>
          </a:prstGeom>
          <a:noFill/>
          <a:ln w="9525">
            <a:solidFill>
              <a:srgbClr val="6699FF"/>
            </a:solidFill>
            <a:miter lim="800000"/>
            <a:headEnd/>
            <a:tailEnd/>
          </a:ln>
        </p:spPr>
      </p:pic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4070350" y="1505149"/>
            <a:ext cx="4319588" cy="2592388"/>
          </a:xfrm>
          <a:prstGeom prst="ellipse">
            <a:avLst/>
          </a:prstGeom>
          <a:solidFill>
            <a:srgbClr val="6699FF">
              <a:alpha val="39999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CH" altLang="en-US" sz="2400">
              <a:ea typeface="ヒラギノ角ゴ Pro W3"/>
              <a:cs typeface="ヒラギノ角ゴ Pro W3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44463" y="1686124"/>
            <a:ext cx="3348037" cy="2447925"/>
          </a:xfrm>
          <a:prstGeom prst="ellipse">
            <a:avLst/>
          </a:prstGeom>
          <a:solidFill>
            <a:srgbClr val="FF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CH" altLang="en-US" sz="2400">
              <a:ea typeface="ヒラギノ角ゴ Pro W3"/>
              <a:cs typeface="ヒラギノ角ゴ Pro W3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250825" y="2551312"/>
            <a:ext cx="8713788" cy="576262"/>
          </a:xfrm>
          <a:prstGeom prst="rightArrow">
            <a:avLst>
              <a:gd name="adj1" fmla="val 50000"/>
              <a:gd name="adj2" fmla="val 37803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CH" altLang="en-US" sz="2400">
              <a:ea typeface="ヒラギノ角ゴ Pro W3"/>
              <a:cs typeface="ヒラギノ角ゴ Pro W3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036763" y="2694187"/>
            <a:ext cx="0" cy="288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124075" y="2117924"/>
            <a:ext cx="0" cy="13684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4787900" y="2694187"/>
            <a:ext cx="0" cy="288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3130550" y="2551312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965325" y="2551312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763713" y="3486349"/>
            <a:ext cx="546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rgbClr val="0000FF"/>
                </a:solidFill>
                <a:ea typeface="ヒラギノ角ゴ Pro W3"/>
                <a:cs typeface="ヒラギノ角ゴ Pro W3"/>
              </a:rPr>
              <a:t>141B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987675" y="3125987"/>
            <a:ext cx="454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>
                <a:ea typeface="ヒラギノ角ゴ Pro W3"/>
                <a:cs typeface="ヒラギノ角ゴ Pro W3"/>
              </a:rPr>
              <a:t>P70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403350" y="3148212"/>
            <a:ext cx="581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>
                <a:ea typeface="ヒラギノ角ゴ Pro W3"/>
                <a:cs typeface="ヒラギノ角ゴ Pro W3"/>
              </a:rPr>
              <a:t>P41M</a:t>
            </a: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4500563" y="2551312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284663" y="3199012"/>
            <a:ext cx="5635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>
                <a:ea typeface="ヒラギノ角ゴ Pro W3"/>
                <a:cs typeface="ヒラギノ角ゴ Pro W3"/>
              </a:rPr>
              <a:t>P90C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7596188" y="2190949"/>
            <a:ext cx="0" cy="13684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596188" y="3559374"/>
            <a:ext cx="488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FF"/>
                </a:solidFill>
                <a:ea typeface="ヒラギノ角ゴ Pro W3"/>
                <a:cs typeface="ヒラギノ角ゴ Pro W3"/>
              </a:rPr>
              <a:t>TCE</a:t>
            </a: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6877050" y="2406849"/>
            <a:ext cx="0" cy="863600"/>
          </a:xfrm>
          <a:prstGeom prst="line">
            <a:avLst/>
          </a:prstGeom>
          <a:noFill/>
          <a:ln w="28575">
            <a:solidFill>
              <a:srgbClr val="4DB36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6146081" y="1398241"/>
            <a:ext cx="1450108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4DB36D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dirty="0" err="1" smtClean="0">
                <a:solidFill>
                  <a:srgbClr val="00C057"/>
                </a:solidFill>
                <a:ea typeface="ヒラギノ角ゴ Pro W3"/>
                <a:cs typeface="ヒラギノ角ゴ Pro W3"/>
              </a:rPr>
              <a:t>Inventec</a:t>
            </a:r>
            <a:r>
              <a:rPr lang="en-US" altLang="en-US" sz="1600" b="1" dirty="0" smtClean="0">
                <a:solidFill>
                  <a:srgbClr val="00C057"/>
                </a:solidFill>
                <a:ea typeface="ヒラギノ角ゴ Pro W3"/>
                <a:cs typeface="ヒラギノ角ゴ Pro W3"/>
              </a:rPr>
              <a:t> </a:t>
            </a:r>
          </a:p>
          <a:p>
            <a:pPr algn="ctr"/>
            <a:r>
              <a:rPr lang="en-US" altLang="en-US" sz="1600" b="1" dirty="0" smtClean="0">
                <a:solidFill>
                  <a:srgbClr val="00C057"/>
                </a:solidFill>
                <a:ea typeface="ヒラギノ角ゴ Pro W3"/>
                <a:cs typeface="ヒラギノ角ゴ Pro W3"/>
              </a:rPr>
              <a:t>Co-solvents </a:t>
            </a:r>
            <a:endParaRPr lang="en-US" altLang="en-US" sz="1600" b="1" dirty="0">
              <a:solidFill>
                <a:srgbClr val="00C057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7164388" y="2190949"/>
            <a:ext cx="0" cy="13684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7019925" y="3630812"/>
            <a:ext cx="504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FF"/>
                </a:solidFill>
                <a:ea typeface="ヒラギノ角ゴ Pro W3"/>
                <a:cs typeface="ヒラギノ角ゴ Pro W3"/>
              </a:rPr>
              <a:t>NPB</a:t>
            </a: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7740650" y="2694187"/>
            <a:ext cx="0" cy="288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527175" y="2116337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FF0000"/>
                </a:solidFill>
                <a:ea typeface="ヒラギノ角ゴ Pro W3"/>
                <a:cs typeface="ヒラギノ角ゴ Pro W3"/>
              </a:rPr>
              <a:t>50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4572000" y="2117924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FF0000"/>
                </a:solidFill>
                <a:ea typeface="ヒラギノ角ゴ Pro W3"/>
                <a:cs typeface="ヒラギノ角ゴ Pro W3"/>
              </a:rPr>
              <a:t>100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7524750" y="2117924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FF0000"/>
                </a:solidFill>
                <a:ea typeface="ヒラギノ角ゴ Pro W3"/>
                <a:cs typeface="ヒラギノ角ゴ Pro W3"/>
              </a:rPr>
              <a:t>150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3246767" y="1124744"/>
            <a:ext cx="1212191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dirty="0">
                <a:ea typeface="ヒラギノ角ゴ Pro W3"/>
                <a:cs typeface="ヒラギノ角ゴ Pro W3"/>
              </a:rPr>
              <a:t>KB </a:t>
            </a:r>
            <a:r>
              <a:rPr lang="en-US" altLang="en-US" sz="2000" dirty="0" smtClean="0">
                <a:ea typeface="ヒラギノ角ゴ Pro W3"/>
                <a:cs typeface="ヒラギノ角ゴ Pro W3"/>
              </a:rPr>
              <a:t>index</a:t>
            </a:r>
          </a:p>
          <a:p>
            <a:pPr algn="ctr"/>
            <a:r>
              <a:rPr lang="en-US" altLang="en-US" sz="1100" dirty="0" smtClean="0">
                <a:ea typeface="ヒラギノ角ゴ Pro W3"/>
                <a:cs typeface="ヒラギノ角ゴ Pro W3"/>
              </a:rPr>
              <a:t>ASTM </a:t>
            </a:r>
            <a:r>
              <a:rPr lang="en-US" altLang="en-US" sz="1100" dirty="0">
                <a:ea typeface="ヒラギノ角ゴ Pro W3"/>
                <a:cs typeface="ヒラギノ角ゴ Pro W3"/>
              </a:rPr>
              <a:t>D1133</a:t>
            </a:r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755650" y="2551312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323850" y="2190949"/>
            <a:ext cx="8683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>
                <a:ea typeface="ヒラギノ角ゴ Pro W3"/>
                <a:cs typeface="ヒラギノ角ゴ Pro W3"/>
              </a:rPr>
              <a:t>HFE71DE</a:t>
            </a: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3201988" y="2551312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2767013" y="2190949"/>
            <a:ext cx="8683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>
                <a:ea typeface="ヒラギノ角ゴ Pro W3"/>
                <a:cs typeface="ヒラギノ角ゴ Pro W3"/>
              </a:rPr>
              <a:t>HFE72DE</a:t>
            </a: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323850" y="2551312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0" y="3199012"/>
            <a:ext cx="825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>
                <a:ea typeface="ヒラギノ角ゴ Pro W3"/>
                <a:cs typeface="ヒラギノ角ゴ Pro W3"/>
              </a:rPr>
              <a:t>HFE7100</a:t>
            </a:r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>
            <a:off x="250825" y="2694187"/>
            <a:ext cx="0" cy="288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0" y="2117924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FF0000"/>
                </a:solidFill>
                <a:ea typeface="ヒラギノ角ゴ Pro W3"/>
                <a:cs typeface="ヒラギノ角ゴ Pro W3"/>
              </a:rPr>
              <a:t>0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5249738" y="4583211"/>
            <a:ext cx="3786758" cy="861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000" dirty="0" smtClean="0">
                <a:ea typeface="ヒラギノ角ゴ Pro W3"/>
                <a:cs typeface="ヒラギノ角ゴ Pro W3"/>
              </a:rPr>
              <a:t>Environmental  issue </a:t>
            </a:r>
            <a:r>
              <a:rPr lang="en-US" altLang="en-US" sz="1000" dirty="0" smtClean="0">
                <a:ea typeface="ヒラギノ角ゴ Pro W3"/>
                <a:cs typeface="ヒラギノ角ゴ Pro W3"/>
              </a:rPr>
              <a:t>– Bans / concerns </a:t>
            </a:r>
            <a:r>
              <a:rPr lang="en-US" altLang="en-US" sz="1000" dirty="0" smtClean="0">
                <a:ea typeface="ヒラギノ角ゴ Pro W3"/>
                <a:cs typeface="ヒラギノ角ゴ Pro W3"/>
              </a:rPr>
              <a:t>force </a:t>
            </a:r>
            <a:r>
              <a:rPr lang="en-US" altLang="en-US" sz="1000" dirty="0" smtClean="0">
                <a:ea typeface="ヒラギノ角ゴ Pro W3"/>
                <a:cs typeface="ヒラギノ角ゴ Pro W3"/>
              </a:rPr>
              <a:t>new </a:t>
            </a:r>
            <a:r>
              <a:rPr lang="en-US" altLang="en-US" sz="1000" dirty="0">
                <a:ea typeface="ヒラギノ角ゴ Pro W3"/>
                <a:cs typeface="ヒラギノ角ゴ Pro W3"/>
              </a:rPr>
              <a:t>formulations </a:t>
            </a:r>
          </a:p>
          <a:p>
            <a:endParaRPr lang="en-US" altLang="en-US" sz="1000" dirty="0">
              <a:ea typeface="ヒラギノ角ゴ Pro W3"/>
              <a:cs typeface="ヒラギノ角ゴ Pro W3"/>
            </a:endParaRPr>
          </a:p>
          <a:p>
            <a:pPr>
              <a:buFontTx/>
              <a:buChar char="-"/>
            </a:pPr>
            <a:r>
              <a:rPr lang="en-US" altLang="en-US" sz="1000" dirty="0">
                <a:ea typeface="ヒラギノ角ゴ Pro W3"/>
                <a:cs typeface="ヒラギノ角ゴ Pro W3"/>
              </a:rPr>
              <a:t> CFCs, HCFCs, VOC (Montreal/Kyoto/REACH </a:t>
            </a:r>
            <a:r>
              <a:rPr lang="en-US" altLang="en-US" sz="1000" dirty="0" smtClean="0">
                <a:ea typeface="ヒラギノ角ゴ Pro W3"/>
                <a:cs typeface="ヒラギノ角ゴ Pro W3"/>
              </a:rPr>
              <a:t>Protocols)</a:t>
            </a:r>
            <a:endParaRPr lang="en-US" altLang="en-US" sz="1000" dirty="0">
              <a:ea typeface="ヒラギノ角ゴ Pro W3"/>
              <a:cs typeface="ヒラギノ角ゴ Pro W3"/>
            </a:endParaRPr>
          </a:p>
          <a:p>
            <a:pPr>
              <a:buFontTx/>
              <a:buChar char="-"/>
            </a:pPr>
            <a:r>
              <a:rPr lang="en-US" altLang="en-US" sz="1000" dirty="0">
                <a:ea typeface="ヒラギノ角ゴ Pro W3"/>
                <a:cs typeface="ヒラギノ角ゴ Pro W3"/>
              </a:rPr>
              <a:t> Chlorinated solvents, classified CMR 2 (R45) </a:t>
            </a:r>
          </a:p>
          <a:p>
            <a:pPr>
              <a:buFontTx/>
              <a:buChar char="-"/>
            </a:pPr>
            <a:r>
              <a:rPr lang="en-US" altLang="en-US" sz="1000" dirty="0">
                <a:ea typeface="ヒラギノ角ゴ Pro W3"/>
                <a:cs typeface="ヒラギノ角ゴ Pro W3"/>
              </a:rPr>
              <a:t> </a:t>
            </a:r>
            <a:r>
              <a:rPr lang="en-US" altLang="en-US" sz="1000" dirty="0" err="1">
                <a:ea typeface="ヒラギノ角ゴ Pro W3"/>
                <a:cs typeface="ヒラギノ角ゴ Pro W3"/>
              </a:rPr>
              <a:t>nPB</a:t>
            </a:r>
            <a:r>
              <a:rPr lang="en-US" altLang="en-US" sz="1000" dirty="0">
                <a:ea typeface="ヒラギノ角ゴ Pro W3"/>
                <a:cs typeface="ヒラギノ角ゴ Pro W3"/>
              </a:rPr>
              <a:t> , classified CMR 2 (</a:t>
            </a:r>
            <a:r>
              <a:rPr lang="en-US" altLang="en-US" sz="1000" dirty="0" smtClean="0">
                <a:ea typeface="ヒラギノ角ゴ Pro W3"/>
                <a:cs typeface="ヒラギノ角ゴ Pro W3"/>
              </a:rPr>
              <a:t>toxic, </a:t>
            </a:r>
            <a:r>
              <a:rPr lang="en-US" altLang="en-US" sz="1000" dirty="0">
                <a:ea typeface="ヒラギノ角ゴ Pro W3"/>
                <a:cs typeface="ヒラギノ角ゴ Pro W3"/>
              </a:rPr>
              <a:t>R60, R63)</a:t>
            </a:r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2627313" y="2117924"/>
            <a:ext cx="0" cy="13684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2406650" y="3486349"/>
            <a:ext cx="436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FF"/>
                </a:solidFill>
                <a:ea typeface="ヒラギノ角ゴ Pro W3"/>
                <a:cs typeface="ヒラギノ角ゴ Pro W3"/>
              </a:rPr>
              <a:t>113</a:t>
            </a: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179388" y="260350"/>
            <a:ext cx="2762250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Arial "/>
                <a:ea typeface="ヒラギノ角ゴ Pro W3"/>
                <a:cs typeface="ヒラギノ角ゴ Pro W3"/>
              </a:rPr>
              <a:t>Solvency Power</a:t>
            </a:r>
            <a:endParaRPr lang="es-MX" altLang="en-US" sz="2800">
              <a:latin typeface="Arial "/>
              <a:ea typeface="ヒラギノ角ゴ Pro W3"/>
              <a:cs typeface="ヒラギノ角ゴ Pro W3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1192213" y="5545261"/>
            <a:ext cx="7052195" cy="76405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en-US" altLang="en-US" sz="2000" dirty="0" err="1" smtClean="0"/>
              <a:t>Inventec’s</a:t>
            </a:r>
            <a:r>
              <a:rPr lang="en-US" altLang="en-US" sz="2000" dirty="0" smtClean="0"/>
              <a:t> Co-solvents </a:t>
            </a:r>
            <a:r>
              <a:rPr lang="en-US" altLang="en-US" sz="2000" dirty="0"/>
              <a:t>achieve top cleaning performance </a:t>
            </a:r>
          </a:p>
          <a:p>
            <a:pPr algn="ctr"/>
            <a:r>
              <a:rPr lang="en-US" altLang="en-US" sz="2000" dirty="0"/>
              <a:t>and have low toxicity &amp; Environmental impact</a:t>
            </a:r>
          </a:p>
        </p:txBody>
      </p:sp>
      <p:sp>
        <p:nvSpPr>
          <p:cNvPr id="43" name="Down Arrow 42"/>
          <p:cNvSpPr/>
          <p:nvPr/>
        </p:nvSpPr>
        <p:spPr bwMode="auto">
          <a:xfrm>
            <a:off x="6729413" y="1974305"/>
            <a:ext cx="290859" cy="352396"/>
          </a:xfrm>
          <a:prstGeom prst="downArrow">
            <a:avLst/>
          </a:prstGeom>
          <a:solidFill>
            <a:schemeClr val="bg1"/>
          </a:solidFill>
          <a:ln w="25400">
            <a:solidFill>
              <a:srgbClr val="4DB36D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 bwMode="auto">
          <a:xfrm flipH="1" flipV="1">
            <a:off x="7164388" y="3630812"/>
            <a:ext cx="215924" cy="274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flipV="1">
            <a:off x="7164388" y="3630812"/>
            <a:ext cx="215924" cy="2746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flipH="1" flipV="1">
            <a:off x="7740452" y="3571875"/>
            <a:ext cx="215924" cy="274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flipV="1">
            <a:off x="7740452" y="3571875"/>
            <a:ext cx="215924" cy="2746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5" name="Group 54"/>
          <p:cNvGrpSpPr/>
          <p:nvPr/>
        </p:nvGrpSpPr>
        <p:grpSpPr>
          <a:xfrm>
            <a:off x="4900465" y="4683099"/>
            <a:ext cx="247599" cy="226792"/>
            <a:chOff x="5018087" y="4577034"/>
            <a:chExt cx="215924" cy="274638"/>
          </a:xfrm>
        </p:grpSpPr>
        <p:cxnSp>
          <p:nvCxnSpPr>
            <p:cNvPr id="53" name="Straight Connector 52"/>
            <p:cNvCxnSpPr/>
            <p:nvPr/>
          </p:nvCxnSpPr>
          <p:spPr bwMode="auto">
            <a:xfrm flipH="1" flipV="1">
              <a:off x="5018087" y="4577034"/>
              <a:ext cx="215924" cy="2746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flipV="1">
              <a:off x="5018087" y="4577034"/>
              <a:ext cx="215924" cy="27463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0" name="TextBox 49"/>
          <p:cNvSpPr txBox="1"/>
          <p:nvPr/>
        </p:nvSpPr>
        <p:spPr>
          <a:xfrm>
            <a:off x="827584" y="4134049"/>
            <a:ext cx="2158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Low cleaning power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5437956" y="4134545"/>
            <a:ext cx="2158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High cleaning power</a:t>
            </a:r>
            <a:endParaRPr lang="en-US" sz="1400" dirty="0"/>
          </a:p>
        </p:txBody>
      </p:sp>
      <p:sp>
        <p:nvSpPr>
          <p:cNvPr id="57" name="Rectangle 56"/>
          <p:cNvSpPr/>
          <p:nvPr/>
        </p:nvSpPr>
        <p:spPr bwMode="auto">
          <a:xfrm>
            <a:off x="4787900" y="4625012"/>
            <a:ext cx="461838" cy="388164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1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8" descr="fond-ppt-p2-inst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2" y="14684"/>
            <a:ext cx="9180512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95288" y="260350"/>
            <a:ext cx="2782887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fr-FR" sz="2800" dirty="0">
                <a:latin typeface="TrebuchetMS-Bold" charset="0"/>
                <a:ea typeface="MS PGothic" panose="020B0600070205080204" pitchFamily="34" charset="-128"/>
              </a:rPr>
              <a:t>Surface tension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115616" y="5629079"/>
            <a:ext cx="6624735" cy="53462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altLang="en-US" sz="1800" dirty="0"/>
          </a:p>
        </p:txBody>
      </p:sp>
      <p:grpSp>
        <p:nvGrpSpPr>
          <p:cNvPr id="8" name="Groupe 7"/>
          <p:cNvGrpSpPr/>
          <p:nvPr/>
        </p:nvGrpSpPr>
        <p:grpSpPr>
          <a:xfrm>
            <a:off x="683568" y="1653918"/>
            <a:ext cx="7370460" cy="4448670"/>
            <a:chOff x="1043608" y="1556792"/>
            <a:chExt cx="7746505" cy="4754822"/>
          </a:xfrm>
        </p:grpSpPr>
        <p:cxnSp>
          <p:nvCxnSpPr>
            <p:cNvPr id="9" name="Connecteur droit avec flèche 8"/>
            <p:cNvCxnSpPr/>
            <p:nvPr/>
          </p:nvCxnSpPr>
          <p:spPr bwMode="auto">
            <a:xfrm flipV="1">
              <a:off x="1835696" y="1772816"/>
              <a:ext cx="0" cy="3384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Connecteur droit avec flèche 9"/>
            <p:cNvCxnSpPr/>
            <p:nvPr/>
          </p:nvCxnSpPr>
          <p:spPr bwMode="auto">
            <a:xfrm>
              <a:off x="1835696" y="5157192"/>
              <a:ext cx="554461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Connecteur droit 10"/>
            <p:cNvCxnSpPr/>
            <p:nvPr/>
          </p:nvCxnSpPr>
          <p:spPr bwMode="auto">
            <a:xfrm flipV="1">
              <a:off x="6732240" y="2060848"/>
              <a:ext cx="0" cy="31683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lgDashDot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Connecteur droit 11"/>
            <p:cNvCxnSpPr/>
            <p:nvPr/>
          </p:nvCxnSpPr>
          <p:spPr bwMode="auto">
            <a:xfrm>
              <a:off x="1691680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Connecteur droit 12"/>
            <p:cNvCxnSpPr/>
            <p:nvPr/>
          </p:nvCxnSpPr>
          <p:spPr bwMode="auto">
            <a:xfrm>
              <a:off x="1691680" y="3573016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Connecteur droit 13"/>
            <p:cNvCxnSpPr/>
            <p:nvPr/>
          </p:nvCxnSpPr>
          <p:spPr bwMode="auto">
            <a:xfrm>
              <a:off x="1686305" y="4342581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Connecteur droit 14"/>
            <p:cNvCxnSpPr/>
            <p:nvPr/>
          </p:nvCxnSpPr>
          <p:spPr bwMode="auto">
            <a:xfrm>
              <a:off x="1691680" y="4725144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Connecteur droit 15"/>
            <p:cNvCxnSpPr/>
            <p:nvPr/>
          </p:nvCxnSpPr>
          <p:spPr bwMode="auto">
            <a:xfrm>
              <a:off x="1691680" y="4005064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Connecteur droit 16"/>
            <p:cNvCxnSpPr/>
            <p:nvPr/>
          </p:nvCxnSpPr>
          <p:spPr bwMode="auto">
            <a:xfrm>
              <a:off x="1691680" y="2852936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Connecteur droit 17"/>
            <p:cNvCxnSpPr/>
            <p:nvPr/>
          </p:nvCxnSpPr>
          <p:spPr bwMode="auto">
            <a:xfrm>
              <a:off x="1691680" y="2492896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Connecteur droit 18"/>
            <p:cNvCxnSpPr/>
            <p:nvPr/>
          </p:nvCxnSpPr>
          <p:spPr bwMode="auto">
            <a:xfrm>
              <a:off x="1691680" y="3212976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Connecteur droit 19"/>
            <p:cNvCxnSpPr/>
            <p:nvPr/>
          </p:nvCxnSpPr>
          <p:spPr bwMode="auto">
            <a:xfrm>
              <a:off x="1835696" y="2060848"/>
              <a:ext cx="4896544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lgDashDot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Connecteur droit 20"/>
            <p:cNvCxnSpPr/>
            <p:nvPr/>
          </p:nvCxnSpPr>
          <p:spPr bwMode="auto">
            <a:xfrm flipH="1" flipV="1">
              <a:off x="1835696" y="2060848"/>
              <a:ext cx="4896544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Connecteur droit 21"/>
            <p:cNvCxnSpPr/>
            <p:nvPr/>
          </p:nvCxnSpPr>
          <p:spPr bwMode="auto">
            <a:xfrm flipH="1" flipV="1">
              <a:off x="1835696" y="2492896"/>
              <a:ext cx="4896544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Connecteur droit 22"/>
            <p:cNvCxnSpPr/>
            <p:nvPr/>
          </p:nvCxnSpPr>
          <p:spPr bwMode="auto">
            <a:xfrm flipH="1" flipV="1">
              <a:off x="1835696" y="3429000"/>
              <a:ext cx="4896544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Connecteur droit 23"/>
            <p:cNvCxnSpPr/>
            <p:nvPr/>
          </p:nvCxnSpPr>
          <p:spPr bwMode="auto">
            <a:xfrm flipH="1" flipV="1">
              <a:off x="1835696" y="4293096"/>
              <a:ext cx="3168352" cy="28803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E594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Connecteur droit 24"/>
            <p:cNvCxnSpPr/>
            <p:nvPr/>
          </p:nvCxnSpPr>
          <p:spPr bwMode="auto">
            <a:xfrm flipH="1" flipV="1">
              <a:off x="1835696" y="4653136"/>
              <a:ext cx="2772308" cy="21602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4DB36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ZoneTexte 25"/>
            <p:cNvSpPr txBox="1"/>
            <p:nvPr/>
          </p:nvSpPr>
          <p:spPr>
            <a:xfrm>
              <a:off x="1043608" y="1556792"/>
              <a:ext cx="6623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mN/m</a:t>
              </a:r>
              <a:endParaRPr lang="fr-CH" sz="1400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1321825" y="5916865"/>
              <a:ext cx="7468288" cy="394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800" dirty="0" err="1" smtClean="0"/>
                <a:t>Inventec</a:t>
              </a:r>
              <a:r>
                <a:rPr lang="fr-CH" sz="1800" dirty="0" smtClean="0"/>
                <a:t> = Best </a:t>
              </a:r>
              <a:r>
                <a:rPr lang="fr-CH" sz="1800" dirty="0" err="1" smtClean="0"/>
                <a:t>cleaning</a:t>
              </a:r>
              <a:r>
                <a:rPr lang="fr-CH" sz="1800" dirty="0" smtClean="0"/>
                <a:t> </a:t>
              </a:r>
              <a:r>
                <a:rPr lang="fr-CH" sz="1800" dirty="0" err="1" smtClean="0"/>
                <a:t>with</a:t>
              </a:r>
              <a:r>
                <a:rPr lang="fr-CH" sz="1800" dirty="0" smtClean="0"/>
                <a:t> </a:t>
              </a:r>
              <a:r>
                <a:rPr lang="fr-CH" sz="1800" dirty="0" err="1"/>
                <a:t>l</a:t>
              </a:r>
              <a:r>
                <a:rPr lang="fr-CH" sz="1800" dirty="0" err="1" smtClean="0"/>
                <a:t>owest</a:t>
              </a:r>
              <a:r>
                <a:rPr lang="fr-CH" sz="1800" dirty="0" smtClean="0"/>
                <a:t> Surface Tension</a:t>
              </a:r>
              <a:endParaRPr lang="fr-CH" sz="1800" dirty="0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1308242" y="1825079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80</a:t>
              </a:r>
              <a:endParaRPr lang="fr-CH" sz="1400" dirty="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1308242" y="2257127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70</a:t>
              </a:r>
              <a:endParaRPr lang="fr-CH" sz="1400" dirty="0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1308242" y="2617167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60</a:t>
              </a:r>
              <a:endParaRPr lang="fr-CH" sz="1400" dirty="0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1308242" y="2977207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50</a:t>
              </a:r>
              <a:endParaRPr lang="fr-CH" sz="1400" dirty="0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1308242" y="3337247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40</a:t>
              </a:r>
              <a:endParaRPr lang="fr-CH" sz="1400" dirty="0"/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1308242" y="3769295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30</a:t>
              </a:r>
              <a:endParaRPr lang="fr-CH" sz="1400" dirty="0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6913855" y="5229200"/>
              <a:ext cx="15465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400" dirty="0" err="1" smtClean="0"/>
                <a:t>Temperature</a:t>
              </a:r>
              <a:r>
                <a:rPr lang="fr-CH" sz="1400" dirty="0" smtClean="0"/>
                <a:t> °C</a:t>
              </a:r>
              <a:endParaRPr lang="fr-CH" sz="1400" dirty="0"/>
            </a:p>
          </p:txBody>
        </p:sp>
        <p:cxnSp>
          <p:nvCxnSpPr>
            <p:cNvPr id="35" name="Connecteur droit 34"/>
            <p:cNvCxnSpPr/>
            <p:nvPr/>
          </p:nvCxnSpPr>
          <p:spPr bwMode="auto">
            <a:xfrm flipV="1">
              <a:off x="4608004" y="4869160"/>
              <a:ext cx="0" cy="4093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ZoneTexte 35"/>
            <p:cNvSpPr txBox="1"/>
            <p:nvPr/>
          </p:nvSpPr>
          <p:spPr>
            <a:xfrm>
              <a:off x="4404586" y="5281463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54</a:t>
              </a:r>
              <a:endParaRPr lang="fr-CH" sz="1400" dirty="0"/>
            </a:p>
          </p:txBody>
        </p:sp>
        <p:cxnSp>
          <p:nvCxnSpPr>
            <p:cNvPr id="37" name="Connecteur droit 36"/>
            <p:cNvCxnSpPr/>
            <p:nvPr/>
          </p:nvCxnSpPr>
          <p:spPr bwMode="auto">
            <a:xfrm flipV="1">
              <a:off x="5004048" y="4581129"/>
              <a:ext cx="0" cy="64807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ZoneTexte 37"/>
            <p:cNvSpPr txBox="1"/>
            <p:nvPr/>
          </p:nvSpPr>
          <p:spPr>
            <a:xfrm>
              <a:off x="4987012" y="4365104"/>
              <a:ext cx="13131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000" dirty="0" err="1" smtClean="0"/>
                <a:t>Flashpoint</a:t>
              </a:r>
              <a:r>
                <a:rPr lang="fr-CH" sz="1000" dirty="0" smtClean="0"/>
                <a:t> limitation</a:t>
              </a:r>
              <a:endParaRPr lang="fr-CH" sz="1000" dirty="0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3131840" y="4879526"/>
              <a:ext cx="14189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000" dirty="0" err="1" smtClean="0"/>
                <a:t>Boiling</a:t>
              </a:r>
              <a:r>
                <a:rPr lang="fr-CH" sz="1000" dirty="0" smtClean="0"/>
                <a:t> point limitation</a:t>
              </a:r>
              <a:endParaRPr lang="fr-CH" sz="1000" dirty="0"/>
            </a:p>
          </p:txBody>
        </p:sp>
        <p:cxnSp>
          <p:nvCxnSpPr>
            <p:cNvPr id="40" name="Connecteur droit 39"/>
            <p:cNvCxnSpPr/>
            <p:nvPr/>
          </p:nvCxnSpPr>
          <p:spPr bwMode="auto">
            <a:xfrm flipH="1" flipV="1">
              <a:off x="4616388" y="4873434"/>
              <a:ext cx="531676" cy="60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ZoneTexte 40"/>
            <p:cNvSpPr txBox="1"/>
            <p:nvPr/>
          </p:nvSpPr>
          <p:spPr>
            <a:xfrm>
              <a:off x="5076056" y="4725144"/>
              <a:ext cx="6415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000" dirty="0" smtClean="0"/>
                <a:t>8-mN/m</a:t>
              </a:r>
              <a:endParaRPr lang="fr-CH" sz="1000" dirty="0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6465440" y="5290341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100</a:t>
              </a:r>
              <a:endParaRPr lang="fr-CH" sz="1400" dirty="0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4908642" y="5281463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65</a:t>
              </a:r>
              <a:endParaRPr lang="fr-CH" sz="1400" dirty="0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1308242" y="4129335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400" dirty="0"/>
                <a:t>2</a:t>
              </a:r>
              <a:r>
                <a:rPr lang="fr-CH" sz="1400" dirty="0" smtClean="0"/>
                <a:t>0</a:t>
              </a:r>
              <a:endParaRPr lang="fr-CH" sz="1400" dirty="0"/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1308242" y="4489375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400" dirty="0"/>
                <a:t>1</a:t>
              </a:r>
              <a:r>
                <a:rPr lang="fr-CH" sz="1400" dirty="0" smtClean="0"/>
                <a:t>0</a:t>
              </a:r>
              <a:endParaRPr lang="fr-CH" sz="1400" dirty="0"/>
            </a:p>
          </p:txBody>
        </p:sp>
      </p:grpSp>
      <p:grpSp>
        <p:nvGrpSpPr>
          <p:cNvPr id="89" name="Groupe 88"/>
          <p:cNvGrpSpPr/>
          <p:nvPr/>
        </p:nvGrpSpPr>
        <p:grpSpPr>
          <a:xfrm>
            <a:off x="6444208" y="2803668"/>
            <a:ext cx="1775453" cy="1110317"/>
            <a:chOff x="7364641" y="1958643"/>
            <a:chExt cx="1775453" cy="1110317"/>
          </a:xfrm>
        </p:grpSpPr>
        <p:sp>
          <p:nvSpPr>
            <p:cNvPr id="3" name="Rectangle 2"/>
            <p:cNvSpPr/>
            <p:nvPr/>
          </p:nvSpPr>
          <p:spPr bwMode="auto">
            <a:xfrm>
              <a:off x="7364641" y="2060848"/>
              <a:ext cx="231695" cy="766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fr-CH"/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7380312" y="2264571"/>
              <a:ext cx="231695" cy="76608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fr-CH"/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7380312" y="2488296"/>
              <a:ext cx="231695" cy="76608"/>
            </a:xfrm>
            <a:prstGeom prst="rect">
              <a:avLst/>
            </a:prstGeom>
            <a:solidFill>
              <a:srgbClr val="FFC000"/>
            </a:solidFill>
            <a:ln w="25400">
              <a:solidFill>
                <a:srgbClr val="FFC000"/>
              </a:solidFill>
              <a:round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fr-CH"/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7380312" y="2704320"/>
              <a:ext cx="231695" cy="76608"/>
            </a:xfrm>
            <a:prstGeom prst="rect">
              <a:avLst/>
            </a:prstGeom>
            <a:solidFill>
              <a:srgbClr val="7E5942"/>
            </a:solidFill>
            <a:ln w="25400">
              <a:solidFill>
                <a:srgbClr val="7E5942"/>
              </a:solidFill>
              <a:round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fr-CH"/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7380312" y="2920344"/>
              <a:ext cx="231695" cy="76608"/>
            </a:xfrm>
            <a:prstGeom prst="rect">
              <a:avLst/>
            </a:prstGeom>
            <a:solidFill>
              <a:srgbClr val="4DB36D"/>
            </a:solidFill>
            <a:ln w="25400">
              <a:solidFill>
                <a:srgbClr val="4DB36D"/>
              </a:solidFill>
              <a:round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fr-CH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7740352" y="1958643"/>
              <a:ext cx="6896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000" dirty="0" smtClean="0"/>
                <a:t>DI Water</a:t>
              </a:r>
              <a:endParaRPr lang="fr-CH" sz="1000" dirty="0"/>
            </a:p>
          </p:txBody>
        </p:sp>
        <p:sp>
          <p:nvSpPr>
            <p:cNvPr id="90" name="ZoneTexte 89"/>
            <p:cNvSpPr txBox="1"/>
            <p:nvPr/>
          </p:nvSpPr>
          <p:spPr>
            <a:xfrm>
              <a:off x="7740352" y="2174667"/>
              <a:ext cx="78098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000" dirty="0" err="1" smtClean="0"/>
                <a:t>Tap</a:t>
              </a:r>
              <a:r>
                <a:rPr lang="fr-CH" sz="1000" dirty="0" smtClean="0"/>
                <a:t> </a:t>
              </a:r>
              <a:r>
                <a:rPr lang="fr-CH" sz="1000" dirty="0"/>
                <a:t>W</a:t>
              </a:r>
              <a:r>
                <a:rPr lang="fr-CH" sz="1000" dirty="0" smtClean="0"/>
                <a:t>ater</a:t>
              </a:r>
              <a:endParaRPr lang="fr-CH" sz="1000" dirty="0"/>
            </a:p>
          </p:txBody>
        </p:sp>
        <p:sp>
          <p:nvSpPr>
            <p:cNvPr id="91" name="ZoneTexte 90"/>
            <p:cNvSpPr txBox="1"/>
            <p:nvPr/>
          </p:nvSpPr>
          <p:spPr>
            <a:xfrm>
              <a:off x="7740352" y="2390691"/>
              <a:ext cx="129554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000" dirty="0" err="1" smtClean="0"/>
                <a:t>Detergents</a:t>
              </a:r>
              <a:r>
                <a:rPr lang="fr-CH" sz="1000" dirty="0" smtClean="0"/>
                <a:t> + Water</a:t>
              </a:r>
              <a:endParaRPr lang="fr-CH" sz="1000" dirty="0"/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7740352" y="2606715"/>
              <a:ext cx="139974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000" b="1" dirty="0" err="1" smtClean="0"/>
                <a:t>Cosolvent</a:t>
              </a:r>
              <a:r>
                <a:rPr lang="fr-CH" sz="1000" b="1" dirty="0" smtClean="0"/>
                <a:t> </a:t>
              </a:r>
              <a:r>
                <a:rPr lang="fr-CH" sz="1000" b="1" dirty="0" err="1" smtClean="0"/>
                <a:t>Topklean</a:t>
              </a:r>
              <a:endParaRPr lang="fr-CH" sz="1000" b="1" dirty="0"/>
            </a:p>
          </p:txBody>
        </p:sp>
        <p:sp>
          <p:nvSpPr>
            <p:cNvPr id="93" name="ZoneTexte 92"/>
            <p:cNvSpPr txBox="1"/>
            <p:nvPr/>
          </p:nvSpPr>
          <p:spPr>
            <a:xfrm>
              <a:off x="7740352" y="2822739"/>
              <a:ext cx="139974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000" b="1" dirty="0" err="1" smtClean="0"/>
                <a:t>Promosolv</a:t>
              </a:r>
              <a:r>
                <a:rPr lang="fr-CH" sz="1000" b="1" dirty="0" smtClean="0"/>
                <a:t>™ Range</a:t>
              </a:r>
              <a:endParaRPr lang="fr-CH" sz="1000" b="1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115616" y="989940"/>
            <a:ext cx="49804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1400" dirty="0"/>
              <a:t>Low surface </a:t>
            </a:r>
            <a:r>
              <a:rPr lang="en-US" altLang="en-US" sz="1400" dirty="0" smtClean="0"/>
              <a:t>tension / high </a:t>
            </a:r>
            <a:r>
              <a:rPr lang="en-US" altLang="en-US" sz="1400" dirty="0"/>
              <a:t>wetting power </a:t>
            </a:r>
          </a:p>
          <a:p>
            <a:pPr algn="ctr"/>
            <a:r>
              <a:rPr lang="en-US" altLang="en-US" sz="1400" dirty="0" smtClean="0"/>
              <a:t>allow </a:t>
            </a:r>
            <a:r>
              <a:rPr lang="en-US" altLang="en-US" sz="1400" dirty="0"/>
              <a:t>for deep </a:t>
            </a:r>
            <a:r>
              <a:rPr lang="en-US" altLang="en-US" sz="1400" dirty="0" smtClean="0"/>
              <a:t>cleaning in </a:t>
            </a:r>
            <a:r>
              <a:rPr lang="en-US" altLang="en-US" sz="1400" dirty="0"/>
              <a:t>micro </a:t>
            </a:r>
            <a:r>
              <a:rPr lang="en-US" altLang="en-US" sz="1400" dirty="0" smtClean="0"/>
              <a:t>areas</a:t>
            </a:r>
            <a:endParaRPr lang="en-US" altLang="en-US" sz="1400" dirty="0"/>
          </a:p>
          <a:p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175209" y="1916832"/>
            <a:ext cx="86839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Low cleaning power</a:t>
            </a:r>
            <a:endParaRPr lang="en-US" sz="1050" dirty="0"/>
          </a:p>
        </p:txBody>
      </p:sp>
      <p:sp>
        <p:nvSpPr>
          <p:cNvPr id="57" name="TextBox 56"/>
          <p:cNvSpPr txBox="1"/>
          <p:nvPr/>
        </p:nvSpPr>
        <p:spPr>
          <a:xfrm>
            <a:off x="247217" y="4436095"/>
            <a:ext cx="86839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High cleaning power</a:t>
            </a:r>
            <a:endParaRPr lang="en-US" sz="1050" dirty="0"/>
          </a:p>
        </p:txBody>
      </p:sp>
      <p:sp>
        <p:nvSpPr>
          <p:cNvPr id="59" name="Text Box 18"/>
          <p:cNvSpPr txBox="1">
            <a:spLocks noChangeArrowheads="1"/>
          </p:cNvSpPr>
          <p:nvPr/>
        </p:nvSpPr>
        <p:spPr bwMode="auto">
          <a:xfrm>
            <a:off x="1873546" y="4279143"/>
            <a:ext cx="145010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4DB36D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50" b="1" dirty="0" err="1" smtClean="0">
                <a:solidFill>
                  <a:srgbClr val="00C057"/>
                </a:solidFill>
                <a:ea typeface="ヒラギノ角ゴ Pro W3"/>
                <a:cs typeface="ヒラギノ角ゴ Pro W3"/>
              </a:rPr>
              <a:t>Inventec</a:t>
            </a:r>
            <a:r>
              <a:rPr lang="en-US" altLang="en-US" sz="1050" b="1" dirty="0" smtClean="0">
                <a:solidFill>
                  <a:srgbClr val="00C057"/>
                </a:solidFill>
                <a:ea typeface="ヒラギノ角ゴ Pro W3"/>
                <a:cs typeface="ヒラギノ角ゴ Pro W3"/>
              </a:rPr>
              <a:t> </a:t>
            </a:r>
          </a:p>
          <a:p>
            <a:pPr algn="ctr"/>
            <a:r>
              <a:rPr lang="en-US" altLang="en-US" sz="1050" b="1" dirty="0" smtClean="0">
                <a:solidFill>
                  <a:srgbClr val="00C057"/>
                </a:solidFill>
                <a:ea typeface="ヒラギノ角ゴ Pro W3"/>
                <a:cs typeface="ヒラギノ角ゴ Pro W3"/>
              </a:rPr>
              <a:t>Co-solvents </a:t>
            </a:r>
            <a:endParaRPr lang="en-US" altLang="en-US" sz="1050" b="1" dirty="0">
              <a:solidFill>
                <a:srgbClr val="00C057"/>
              </a:solidFill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88314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8" descr="fond-ppt-p2-inst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2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79388" y="260350"/>
            <a:ext cx="484459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smtClean="0">
                <a:latin typeface="Arial "/>
                <a:ea typeface="ヒラギノ角ゴ Pro W3"/>
                <a:cs typeface="ヒラギノ角ゴ Pro W3"/>
              </a:rPr>
              <a:t>Precision cleaning processes</a:t>
            </a:r>
            <a:endParaRPr lang="es-MX" altLang="en-US" sz="2800" dirty="0">
              <a:latin typeface="Arial "/>
              <a:ea typeface="ヒラギノ角ゴ Pro W3"/>
              <a:cs typeface="ヒラギノ角ゴ Pro W3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2369" y="2156663"/>
            <a:ext cx="77040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arenR"/>
              <a:defRPr/>
            </a:pPr>
            <a:r>
              <a:rPr lang="en-US" dirty="0" smtClean="0"/>
              <a:t>Separated co-solvents</a:t>
            </a:r>
          </a:p>
          <a:p>
            <a:pPr marL="457200" indent="-457200">
              <a:buAutoNum type="arabicParenR"/>
              <a:defRPr/>
            </a:pPr>
            <a:endParaRPr lang="en-US" sz="2400" dirty="0"/>
          </a:p>
          <a:p>
            <a:pPr marL="457200" indent="-457200">
              <a:buAutoNum type="arabicParenR"/>
              <a:defRPr/>
            </a:pPr>
            <a:r>
              <a:rPr lang="en-US" dirty="0" smtClean="0"/>
              <a:t>Combined </a:t>
            </a:r>
            <a:r>
              <a:rPr lang="en-US" dirty="0" smtClean="0"/>
              <a:t>co-solvents </a:t>
            </a:r>
            <a:r>
              <a:rPr lang="en-US" dirty="0" smtClean="0"/>
              <a:t>&amp; detergents</a:t>
            </a:r>
          </a:p>
          <a:p>
            <a:pPr marL="457200" indent="-457200">
              <a:buAutoNum type="arabicParenR"/>
              <a:defRPr/>
            </a:pPr>
            <a:endParaRPr lang="en-US" sz="2400" dirty="0"/>
          </a:p>
          <a:p>
            <a:pPr marL="457200" indent="-457200">
              <a:buAutoNum type="arabicParenR"/>
              <a:defRPr/>
            </a:pPr>
            <a:r>
              <a:rPr lang="en-US" dirty="0" smtClean="0"/>
              <a:t>Water displacement drying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211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000"/>
        </a:solidFill>
        <a:ln w="25400">
          <a:solidFill>
            <a:srgbClr val="FFC000"/>
          </a:solidFill>
          <a:round/>
          <a:headEnd/>
          <a:tailEnd/>
        </a:ln>
      </a:spPr>
      <a:bodyPr wrap="none" anchor="ctr"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28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21156</TotalTime>
  <Words>1476</Words>
  <Application>Microsoft Office PowerPoint</Application>
  <PresentationFormat>On-screen Show (4:3)</PresentationFormat>
  <Paragraphs>442</Paragraphs>
  <Slides>44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9" baseType="lpstr">
      <vt:lpstr>MS PGothic</vt:lpstr>
      <vt:lpstr>Arial</vt:lpstr>
      <vt:lpstr>Arial </vt:lpstr>
      <vt:lpstr>Arial Narrow</vt:lpstr>
      <vt:lpstr>Calibri</vt:lpstr>
      <vt:lpstr>Franklin Gothic Medium</vt:lpstr>
      <vt:lpstr>Segoe UI Symbol</vt:lpstr>
      <vt:lpstr>Times</vt:lpstr>
      <vt:lpstr>Times New Roman</vt:lpstr>
      <vt:lpstr>Trebuchet MS</vt:lpstr>
      <vt:lpstr>TrebuchetMS-Bold</vt:lpstr>
      <vt:lpstr>Wingdings</vt:lpstr>
      <vt:lpstr>ヒラギノ角ゴ Pro W3</vt:lpstr>
      <vt:lpstr>Nouvelle présentation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Company Organization</vt:lpstr>
      <vt:lpstr>PowerPoint Presentation</vt:lpstr>
      <vt:lpstr>Global operations</vt:lpstr>
      <vt:lpstr>Main markets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Bulles de Couleurs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Bulles de Couleurs</dc:creator>
  <cp:lastModifiedBy>jean-noel poirier</cp:lastModifiedBy>
  <cp:revision>290</cp:revision>
  <dcterms:created xsi:type="dcterms:W3CDTF">2009-03-27T09:50:37Z</dcterms:created>
  <dcterms:modified xsi:type="dcterms:W3CDTF">2015-07-22T16:28:17Z</dcterms:modified>
</cp:coreProperties>
</file>